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96" r:id="rId3"/>
    <p:sldId id="418" r:id="rId4"/>
    <p:sldId id="397" r:id="rId5"/>
    <p:sldId id="398" r:id="rId6"/>
    <p:sldId id="687" r:id="rId7"/>
    <p:sldId id="669" r:id="rId8"/>
    <p:sldId id="670" r:id="rId9"/>
    <p:sldId id="671" r:id="rId10"/>
    <p:sldId id="675" r:id="rId11"/>
    <p:sldId id="641" r:id="rId12"/>
    <p:sldId id="639" r:id="rId13"/>
    <p:sldId id="640" r:id="rId14"/>
    <p:sldId id="644" r:id="rId15"/>
    <p:sldId id="646" r:id="rId16"/>
    <p:sldId id="673" r:id="rId17"/>
    <p:sldId id="645" r:id="rId18"/>
    <p:sldId id="642" r:id="rId19"/>
    <p:sldId id="643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79EC85-BAD8-4619-9D07-435CFB2EF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BEE7CA8-E970-4694-9374-71F6FA412E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3F761E-45F7-42FE-AE36-5B7A6CAB6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31F2B-E38E-4335-926F-2FD02243857A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FC55B4-E1FC-4458-83CB-6C7C06281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288450-B0E5-402C-A57D-07C6D31FA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AEB8-4879-4EFA-8B85-1F9692026E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566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B59F9-7975-4CDD-9524-9F8EAE8C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7BFA00-C411-4D10-B9D6-0A15ECB0F0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3168BE-9ED8-4A4D-B924-AD0639E72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31F2B-E38E-4335-926F-2FD02243857A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62B69E-3533-4430-9CB6-6341A3989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F8441E-3461-4EFC-B847-0E0FDEE61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AEB8-4879-4EFA-8B85-1F9692026E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067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2C64B6B-E22B-4739-88E4-2D3F909264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4C8147-CD26-4E0C-98A6-E21E1D7EC7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95AD9B-8D49-43FF-875D-84EE1A912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31F2B-E38E-4335-926F-2FD02243857A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091780-6C02-4138-A5D9-243221AE0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C89C0F-822D-4DA0-B489-648331249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AEB8-4879-4EFA-8B85-1F9692026E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72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5F42D4-138F-4E82-AED6-ECD0EDA40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EE0B27-138C-4867-A953-9563A04D5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24950-CB37-4DBC-954F-76C118DD1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31F2B-E38E-4335-926F-2FD02243857A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C327B0-7438-43FA-AE61-D5B827BFF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580999-4822-440F-A23B-9C944A26B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AEB8-4879-4EFA-8B85-1F9692026E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525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DB9106-9678-4F21-BBF3-3C35AAC32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47808A-4B76-49AE-B77A-3A0225E96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F76979-14AF-4A96-B0E0-47FDF2B7C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31F2B-E38E-4335-926F-2FD02243857A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B18035-287A-48E6-8C2E-99E76E27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8E677A-00FE-4F33-9C2A-9E1EFD739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AEB8-4879-4EFA-8B85-1F9692026E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437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1967B-216A-4C14-9823-EE5AACE9C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FF6F24-DCE5-4134-8BDB-8BEC1886ED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E2F38B-8D31-49D7-94B8-C12839149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A0B38B-DC49-4684-9C19-434D4B6AF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31F2B-E38E-4335-926F-2FD02243857A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0C9A99-F5CC-403D-B32B-E9572DA5E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D426F0-746E-46BC-A63A-C1EA5D9F0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AEB8-4879-4EFA-8B85-1F9692026E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827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01F82C-B417-4DF8-A838-91B6F4D7A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F8FB97-D0D5-47DF-AF63-048267D5A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F22CD8-6337-4598-B2FD-8450775E7D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27A3C2D-1FB9-483F-AE13-3E516AB7B1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7B8BDE0-4DC2-439D-9117-50433E0B5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3EE43CE-AAAB-4584-907C-1D18DE0B0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31F2B-E38E-4335-926F-2FD02243857A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F081BA4-5D74-4CBB-BECD-F688AF753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2F132F3-9027-4C9E-9128-BCEA3659A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AEB8-4879-4EFA-8B85-1F9692026E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909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4D22E-10B8-49E2-BAF8-BB8A0E25C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92BE998-2720-49E0-843E-230AD1C23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31F2B-E38E-4335-926F-2FD02243857A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4E56717-BC45-4872-A520-ED736480B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5A019C0-CDD3-46A3-A625-705F665CC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AEB8-4879-4EFA-8B85-1F9692026E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028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34D25C8-3270-4A65-8109-DE1FE801C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31F2B-E38E-4335-926F-2FD02243857A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60AC3D-69EB-4CC4-8B26-169E6C2A2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3764ED-6C21-4852-B89C-94E4552A4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AEB8-4879-4EFA-8B85-1F9692026E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719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764821-80A4-478D-AA62-5E93BA293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042137-DCB4-431D-AE91-5E769F1C3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9F736F-177F-4277-8896-A9F9D9525D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B3D4B9-E5B8-4802-B516-C2F17BC71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31F2B-E38E-4335-926F-2FD02243857A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2E54E8-2736-4DEA-A6FD-6B211F586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E5A533-77AB-4132-896D-8DD22B078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AEB8-4879-4EFA-8B85-1F9692026E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293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2AC8B6-CBAC-4D15-9358-2BC4A55E9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2A46E5-9FE5-407D-A104-C481D90F5D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6D9016-7BBF-480C-A981-4170FBC8F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26B954-9AD6-4179-B7A3-C5089CE20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31F2B-E38E-4335-926F-2FD02243857A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170FBF-D901-49BC-9269-893EF3032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4E3420-F7DD-410C-8600-9618FE9AF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AEB8-4879-4EFA-8B85-1F9692026E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581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91EE40F-4DDC-4502-B99D-6E4B3F449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81DD5B-E217-4D86-B001-6EFCA0155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673DF5-042B-47C7-8313-3333D89FEC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31F2B-E38E-4335-926F-2FD02243857A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3AE513-8012-4F7D-A51C-7B89561049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75DDCC-6859-4625-959F-73F5131F5B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9AEB8-4879-4EFA-8B85-1F9692026E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387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://archive.ubuntu.com/ubuntu/pool/universe/b/bgpdump/" TargetMode="External"/><Relationship Id="rId7" Type="http://schemas.openxmlformats.org/officeDocument/2006/relationships/image" Target="../media/image18.png"/><Relationship Id="rId2" Type="http://schemas.openxmlformats.org/officeDocument/2006/relationships/hyperlink" Target="http://archive.ubuntu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hyperlink" Target="../Content/ItCS/BGPlay-master/run_bgplay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bgp.he.net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archive.routeviews.org/bgpdata/" TargetMode="External"/><Relationship Id="rId2" Type="http://schemas.openxmlformats.org/officeDocument/2006/relationships/hyperlink" Target="https://bgp.he.net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5BA4C4-EC15-484A-95F5-7EC3763D43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국방 사이버 보안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0B666B0-5203-49A3-AE6A-6F8EAB3441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ko-KR" altLang="en-US" dirty="0"/>
              <a:t>강</a:t>
            </a:r>
          </a:p>
        </p:txBody>
      </p:sp>
    </p:spTree>
    <p:extLst>
      <p:ext uri="{BB962C8B-B14F-4D97-AF65-F5344CB8AC3E}">
        <p14:creationId xmlns:p14="http://schemas.microsoft.com/office/powerpoint/2010/main" val="1303644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/Theory/T17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국방사이버보안</a:t>
            </a:r>
            <a:r>
              <a:rPr lang="en-US" altLang="ko-KR"/>
              <a:t>_</a:t>
            </a:r>
            <a:r>
              <a:rPr lang="ko-KR" altLang="en-US" dirty="0"/>
              <a:t>기말과제</a:t>
            </a:r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7396CDB-F4E0-470C-96D7-873BE475D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23" y="1921912"/>
            <a:ext cx="5403718" cy="35943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674A5C1-0BF3-42AF-BF48-239620DF6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795" y="1732881"/>
            <a:ext cx="5555610" cy="43717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8695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/Training/Unit/Web/1</a:t>
            </a:r>
            <a:br>
              <a:rPr lang="en-US" altLang="ko-KR" dirty="0"/>
            </a:br>
            <a:r>
              <a:rPr lang="en-US" altLang="ko-KR" dirty="0"/>
              <a:t> 1. SQL Injection </a:t>
            </a:r>
            <a:r>
              <a:rPr lang="ko-KR" altLang="en-US" dirty="0"/>
              <a:t>공격</a:t>
            </a:r>
            <a:r>
              <a:rPr lang="en-US" altLang="ko-KR" dirty="0"/>
              <a:t>/</a:t>
            </a:r>
            <a:r>
              <a:rPr lang="ko-KR" altLang="en-US" dirty="0"/>
              <a:t>방어 </a:t>
            </a:r>
            <a:r>
              <a:rPr lang="en-US" altLang="ko-KR" dirty="0"/>
              <a:t>- </a:t>
            </a:r>
            <a:r>
              <a:rPr lang="ko-KR" altLang="en-US" dirty="0"/>
              <a:t>대응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833758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귀하의 웹 서버에 공격자는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SQL Injection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사용하여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 서버에 관리자로 로그인을 시도하고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SQL Injection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대한 설정을 변경하여 공격을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차단하시오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833758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root123</a:t>
            </a:r>
          </a:p>
          <a:p>
            <a:pPr>
              <a:lnSpc>
                <a:spcPct val="140000"/>
              </a:lnSpc>
            </a:pPr>
            <a:endParaRPr lang="en-US" altLang="ko-KR" sz="10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/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etc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/php.ini: php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설정 파일에서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sql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injection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방어할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SQL Injection(Command </a:t>
            </a:r>
            <a:r>
              <a:rPr lang="ko-KR" altLang="en-US" sz="1000" kern="0" spc="0" dirty="0"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유형</a:t>
            </a:r>
            <a:r>
              <a:rPr lang="en-US" altLang="ko-KR" sz="1000" kern="0" spc="0" dirty="0"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kern="0" spc="0" dirty="0"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탐지할 수 있다</a:t>
            </a:r>
            <a:r>
              <a:rPr lang="en-US" altLang="ko-KR" sz="1000" kern="0" spc="0" dirty="0"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SQL Injection(Command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유형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대응할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(Kali)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(CentOS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6)</a:t>
            </a:r>
            <a:endParaRPr lang="ko-KR" altLang="en-US" sz="1000" dirty="0"/>
          </a:p>
        </p:txBody>
      </p:sp>
      <p:sp>
        <p:nvSpPr>
          <p:cNvPr id="16" name="화살표: 오른쪽 15">
            <a:hlinkClick r:id="" action="ppaction://noaction"/>
            <a:extLst>
              <a:ext uri="{FF2B5EF4-FFF2-40B4-BE49-F238E27FC236}">
                <a16:creationId xmlns:a16="http://schemas.microsoft.com/office/drawing/2014/main" id="{D3BBF55D-9530-477E-B322-C490450DF560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86948C8-67D4-42B2-B648-8637313C9B97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D6D43794-A274-42D3-AF8E-BA3EBFA5B0B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52B59B0-4A53-47EE-8E7E-0B19CF4CCF1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화살표: 오른쪽 20">
              <a:hlinkClick r:id="" action="ppaction://noaction"/>
              <a:extLst>
                <a:ext uri="{FF2B5EF4-FFF2-40B4-BE49-F238E27FC236}">
                  <a16:creationId xmlns:a16="http://schemas.microsoft.com/office/drawing/2014/main" id="{9A13631E-5D34-467E-A933-86B73C5E71BB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Picture 2" descr="보안 아이콘 이미지 검색결과">
            <a:extLst>
              <a:ext uri="{FF2B5EF4-FFF2-40B4-BE49-F238E27FC236}">
                <a16:creationId xmlns:a16="http://schemas.microsoft.com/office/drawing/2014/main" id="{9D65C705-1514-4350-BAC3-3688D665F6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4" t="12467" r="11967" b="12532"/>
          <a:stretch/>
        </p:blipFill>
        <p:spPr bwMode="auto">
          <a:xfrm>
            <a:off x="662681" y="3412409"/>
            <a:ext cx="565945" cy="56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611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000" dirty="0"/>
              <a:t>웹 서버에서         아이콘 클릭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 err="1"/>
              <a:t>wireshark</a:t>
            </a:r>
            <a:r>
              <a:rPr lang="ko-KR" altLang="en-US" sz="1000" dirty="0"/>
              <a:t>를 이용하여 악의적인 행위를 하는 패킷 확인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- </a:t>
            </a:r>
            <a:r>
              <a:rPr lang="ko-KR" altLang="en-US" sz="1000" dirty="0"/>
              <a:t>접속한 웹 서버 </a:t>
            </a:r>
            <a:r>
              <a:rPr lang="en-US" altLang="ko-KR" sz="1000" dirty="0"/>
              <a:t>IP</a:t>
            </a:r>
            <a:r>
              <a:rPr lang="ko-KR" altLang="en-US" sz="1000" dirty="0"/>
              <a:t>로 들어오는 </a:t>
            </a:r>
            <a:r>
              <a:rPr lang="en-US" altLang="ko-KR" sz="1000" dirty="0"/>
              <a:t>http </a:t>
            </a:r>
            <a:r>
              <a:rPr lang="ko-KR" altLang="en-US" sz="1000" dirty="0"/>
              <a:t>패킷들 중 </a:t>
            </a:r>
            <a:r>
              <a:rPr lang="en-US" altLang="ko-KR" sz="1000" dirty="0"/>
              <a:t>POST /</a:t>
            </a:r>
            <a:r>
              <a:rPr lang="en-US" altLang="ko-KR" sz="1000" dirty="0" err="1"/>
              <a:t>webhack</a:t>
            </a:r>
            <a:r>
              <a:rPr lang="en-US" altLang="ko-KR" sz="1000" dirty="0"/>
              <a:t>/member/</a:t>
            </a:r>
            <a:r>
              <a:rPr lang="en-US" altLang="ko-KR" sz="1000" dirty="0" err="1"/>
              <a:t>member_login_check.php</a:t>
            </a:r>
            <a:r>
              <a:rPr lang="en-US" altLang="ko-KR" sz="1000" dirty="0"/>
              <a:t> </a:t>
            </a:r>
            <a:r>
              <a:rPr lang="ko-KR" altLang="en-US" sz="1000" dirty="0"/>
              <a:t>정보로 들어오는 패킷들을 찾는다</a:t>
            </a:r>
            <a:r>
              <a:rPr lang="en-US" altLang="ko-KR" sz="1000" dirty="0"/>
              <a:t>.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-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 </a:t>
            </a:r>
            <a:r>
              <a:rPr lang="ko-KR" altLang="en-US" sz="1000" dirty="0"/>
              <a:t>패킷에 오른쪽 마우스 클릭 후 </a:t>
            </a:r>
            <a:r>
              <a:rPr lang="en-US" altLang="ko-KR" sz="1000" dirty="0"/>
              <a:t>Follow TCP Stream </a:t>
            </a:r>
            <a:r>
              <a:rPr lang="ko-KR" altLang="en-US" sz="1000" dirty="0"/>
              <a:t>클릭 하여 패킷의 상세한 내용을 확인한다</a:t>
            </a:r>
            <a:r>
              <a:rPr lang="en-US" altLang="ko-KR" sz="1000" dirty="0"/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AF5780-4CBF-4818-A7ED-A29178744D8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0375197-22D4-49A9-80A3-09AA59E55E97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0585ED-F006-4A17-AC42-528EB3578FCB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0F43B545-E59E-47F8-8221-ABAE840F983B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313" name="_x208263440">
            <a:extLst>
              <a:ext uri="{FF2B5EF4-FFF2-40B4-BE49-F238E27FC236}">
                <a16:creationId xmlns:a16="http://schemas.microsoft.com/office/drawing/2014/main" id="{F7D5C21D-234A-40ED-BCFF-387B2E08F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070" y="410841"/>
            <a:ext cx="288925" cy="1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_x208262560">
            <a:extLst>
              <a:ext uri="{FF2B5EF4-FFF2-40B4-BE49-F238E27FC236}">
                <a16:creationId xmlns:a16="http://schemas.microsoft.com/office/drawing/2014/main" id="{0C4D4835-9E31-4CD3-BDD9-09ACA4C9D2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58"/>
          <a:stretch/>
        </p:blipFill>
        <p:spPr bwMode="auto">
          <a:xfrm>
            <a:off x="500178" y="660305"/>
            <a:ext cx="5400675" cy="210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_x208263200">
            <a:extLst>
              <a:ext uri="{FF2B5EF4-FFF2-40B4-BE49-F238E27FC236}">
                <a16:creationId xmlns:a16="http://schemas.microsoft.com/office/drawing/2014/main" id="{FAB5E7A8-DE88-42F5-AAF2-16AE0D119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78" y="3021981"/>
            <a:ext cx="5400675" cy="283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_x208264080">
            <a:extLst>
              <a:ext uri="{FF2B5EF4-FFF2-40B4-BE49-F238E27FC236}">
                <a16:creationId xmlns:a16="http://schemas.microsoft.com/office/drawing/2014/main" id="{7F8EFD30-37AC-4BD2-8AF6-024BD8C1A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730" y="502916"/>
            <a:ext cx="5400675" cy="307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956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- Follow TCP Stream </a:t>
            </a:r>
            <a:r>
              <a:rPr lang="ko-KR" altLang="en-US" sz="1000" dirty="0"/>
              <a:t>내용에서 </a:t>
            </a:r>
            <a:r>
              <a:rPr lang="en-US" altLang="ko-KR" sz="1000" dirty="0" err="1"/>
              <a:t>user_pw</a:t>
            </a:r>
            <a:r>
              <a:rPr lang="ko-KR" altLang="en-US" sz="1000" dirty="0"/>
              <a:t>와 </a:t>
            </a:r>
            <a:r>
              <a:rPr lang="en-US" altLang="ko-KR" sz="1000" dirty="0" err="1"/>
              <a:t>user_id</a:t>
            </a:r>
            <a:r>
              <a:rPr lang="en-US" altLang="ko-KR" sz="1000" dirty="0"/>
              <a:t> </a:t>
            </a:r>
            <a:r>
              <a:rPr lang="ko-KR" altLang="en-US" sz="1000" dirty="0"/>
              <a:t>정보에 일반적인 </a:t>
            </a:r>
            <a:r>
              <a:rPr lang="en-US" altLang="ko-KR" sz="1000" dirty="0"/>
              <a:t>admin</a:t>
            </a:r>
            <a:r>
              <a:rPr lang="ko-KR" altLang="en-US" sz="1000" dirty="0"/>
              <a:t>와 같은 형태가 아닌 </a:t>
            </a:r>
            <a:r>
              <a:rPr lang="en-US" altLang="ko-KR" sz="1000" dirty="0"/>
              <a:t>"select" "if“ </a:t>
            </a:r>
            <a:r>
              <a:rPr lang="ko-KR" altLang="en-US" sz="1000" dirty="0"/>
              <a:t>와 같은 쿼리문이 </a:t>
            </a:r>
            <a:r>
              <a:rPr lang="ko-KR" altLang="en-US" sz="1000" dirty="0" err="1"/>
              <a:t>껴있는</a:t>
            </a:r>
            <a:r>
              <a:rPr lang="ko-KR" altLang="en-US" sz="1000" dirty="0"/>
              <a:t> 것을 확인할 수 있다</a:t>
            </a:r>
            <a:r>
              <a:rPr lang="en-US" altLang="ko-KR" sz="1000" dirty="0"/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(%27, %28 </a:t>
            </a:r>
            <a:r>
              <a:rPr lang="ko-KR" altLang="en-US" sz="1000" dirty="0"/>
              <a:t>등은 </a:t>
            </a:r>
            <a:r>
              <a:rPr lang="en-US" altLang="ko-KR" sz="1000" dirty="0" err="1"/>
              <a:t>sql</a:t>
            </a:r>
            <a:r>
              <a:rPr lang="en-US" altLang="ko-KR" sz="1000" dirty="0"/>
              <a:t> </a:t>
            </a:r>
            <a:r>
              <a:rPr lang="ko-KR" altLang="en-US" sz="1000" dirty="0"/>
              <a:t>공격 문에 들어 있는 특수문자 이다</a:t>
            </a:r>
            <a:r>
              <a:rPr lang="en-US" altLang="ko-KR" sz="1000" dirty="0"/>
              <a:t>.)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5068957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[</a:t>
            </a:r>
            <a:r>
              <a:rPr lang="ko-KR" altLang="en-US" sz="1000" dirty="0"/>
              <a:t>대응</a:t>
            </a:r>
            <a:r>
              <a:rPr lang="en-US" altLang="ko-KR" sz="1000" dirty="0"/>
              <a:t>]  </a:t>
            </a:r>
            <a:r>
              <a:rPr lang="ko-KR" altLang="en-US" sz="1000" dirty="0"/>
              <a:t>웹 서버 홈페이지에서 터미널 아이콘 클릭 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1. 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/php.ini</a:t>
            </a:r>
            <a:r>
              <a:rPr lang="ko-KR" altLang="en-US" sz="1000" dirty="0"/>
              <a:t>에서 ‘</a:t>
            </a:r>
            <a:r>
              <a:rPr lang="en-US" altLang="ko-KR" sz="1000" dirty="0" err="1"/>
              <a:t>Magic_quotes_gpc</a:t>
            </a:r>
            <a:r>
              <a:rPr lang="en-US" altLang="ko-KR" sz="1000" dirty="0"/>
              <a:t>’ </a:t>
            </a:r>
            <a:r>
              <a:rPr lang="ko-KR" altLang="en-US" sz="1000" dirty="0"/>
              <a:t>를 </a:t>
            </a:r>
            <a:r>
              <a:rPr lang="en-US" altLang="ko-KR" sz="1000" dirty="0"/>
              <a:t>on</a:t>
            </a:r>
            <a:r>
              <a:rPr lang="ko-KR" altLang="en-US" sz="1000" dirty="0"/>
              <a:t>으로 변경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vi 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/php.ini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 2. httpd </a:t>
            </a:r>
            <a:r>
              <a:rPr lang="ko-KR" altLang="en-US" sz="1000" dirty="0"/>
              <a:t>서비스와 </a:t>
            </a:r>
            <a:r>
              <a:rPr lang="en-US" altLang="ko-KR" sz="1000" dirty="0" err="1"/>
              <a:t>mysql</a:t>
            </a:r>
            <a:r>
              <a:rPr lang="en-US" altLang="ko-KR" sz="1000" dirty="0"/>
              <a:t> </a:t>
            </a:r>
            <a:r>
              <a:rPr lang="ko-KR" altLang="en-US" sz="1000" dirty="0"/>
              <a:t>서비스 재시작 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service httpd restart </a:t>
            </a:r>
            <a:r>
              <a:rPr lang="ko-KR" altLang="en-US" sz="1000" dirty="0"/>
              <a:t>󰏮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service </a:t>
            </a:r>
            <a:r>
              <a:rPr lang="en-US" altLang="ko-KR" sz="1000" dirty="0" err="1"/>
              <a:t>mysqld</a:t>
            </a:r>
            <a:r>
              <a:rPr lang="en-US" altLang="ko-KR" sz="1000" dirty="0"/>
              <a:t> restart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AF5780-4CBF-4818-A7ED-A29178744D8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0375197-22D4-49A9-80A3-09AA59E55E97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0585ED-F006-4A17-AC42-528EB3578FCB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0F43B545-E59E-47F8-8221-ABAE840F983B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289" name="_x208263280">
            <a:extLst>
              <a:ext uri="{FF2B5EF4-FFF2-40B4-BE49-F238E27FC236}">
                <a16:creationId xmlns:a16="http://schemas.microsoft.com/office/drawing/2014/main" id="{C7D7B878-AC85-46D4-9325-CCB5DB729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0" y="457201"/>
            <a:ext cx="5400675" cy="388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_x208262080">
            <a:extLst>
              <a:ext uri="{FF2B5EF4-FFF2-40B4-BE49-F238E27FC236}">
                <a16:creationId xmlns:a16="http://schemas.microsoft.com/office/drawing/2014/main" id="{2F4349C7-68FA-45C7-987C-C9E9F0F4D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46" y="1101726"/>
            <a:ext cx="5400675" cy="259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_x208262960">
            <a:extLst>
              <a:ext uri="{FF2B5EF4-FFF2-40B4-BE49-F238E27FC236}">
                <a16:creationId xmlns:a16="http://schemas.microsoft.com/office/drawing/2014/main" id="{355AE2CF-A601-4890-B482-C5E8A3A92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181" y="4514472"/>
            <a:ext cx="5400675" cy="77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2D0C28F-92FC-4F72-97A8-EA3E1447FBC6}"/>
              </a:ext>
            </a:extLst>
          </p:cNvPr>
          <p:cNvSpPr txBox="1">
            <a:spLocks/>
          </p:cNvSpPr>
          <p:nvPr/>
        </p:nvSpPr>
        <p:spPr>
          <a:xfrm>
            <a:off x="6183088" y="5577044"/>
            <a:ext cx="5616792" cy="91195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1.  # check </a:t>
            </a:r>
            <a:endParaRPr lang="ko-KR" altLang="en-US" sz="1000" dirty="0"/>
          </a:p>
        </p:txBody>
      </p:sp>
      <p:pic>
        <p:nvPicPr>
          <p:cNvPr id="12295" name="_x208264000">
            <a:extLst>
              <a:ext uri="{FF2B5EF4-FFF2-40B4-BE49-F238E27FC236}">
                <a16:creationId xmlns:a16="http://schemas.microsoft.com/office/drawing/2014/main" id="{5FF5FFC9-B255-4AEE-9F82-B39DD9C73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46" y="5843163"/>
            <a:ext cx="5446713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854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/Training/Unit/Web/2</a:t>
            </a:r>
            <a:br>
              <a:rPr lang="en-US" altLang="ko-KR" dirty="0"/>
            </a:br>
            <a:r>
              <a:rPr lang="en-US" altLang="ko-KR" dirty="0"/>
              <a:t> 2. </a:t>
            </a:r>
            <a:r>
              <a:rPr lang="ko-KR" altLang="en-US" dirty="0"/>
              <a:t>취약점 직접 객체 참조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833758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공격자는 현재 디렉토리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리스팅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취약점이 있는 서버를 확인하였다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이때 게시글과 관련된 디렉토리 밑에 접근하여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게시글에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파일을 업로드 하면 보관되는 경로가 어디인지 확인하고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항목들 중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keycode.txt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파일안의 내용을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확인하시오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833758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toor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endParaRPr lang="en-US" altLang="ko-KR" sz="10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피해 웹 서버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http://web.navy.mil.kr/webhack </a:t>
            </a: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Directory Listing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취약점 공격을 탐지할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000" kern="0" spc="0" dirty="0">
              <a:solidFill>
                <a:schemeClr val="bg1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Directory Listing </a:t>
            </a:r>
            <a:r>
              <a:rPr lang="ko-KR" altLang="en-US" sz="1000" kern="0" spc="0" dirty="0"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취약점 공격을 대응할 수 있다</a:t>
            </a:r>
            <a:r>
              <a:rPr lang="en-US" altLang="ko-KR" sz="1000" kern="0" spc="0" dirty="0"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(Kali)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(CentOS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6)</a:t>
            </a:r>
            <a:endParaRPr lang="ko-KR" altLang="en-US" sz="1000" dirty="0"/>
          </a:p>
        </p:txBody>
      </p:sp>
      <p:pic>
        <p:nvPicPr>
          <p:cNvPr id="18" name="Picture 10" descr="question icon 이미지 검색결과">
            <a:extLst>
              <a:ext uri="{FF2B5EF4-FFF2-40B4-BE49-F238E27FC236}">
                <a16:creationId xmlns:a16="http://schemas.microsoft.com/office/drawing/2014/main" id="{4749B9AA-465F-472F-A9B6-76C8B11FC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1" t="17407" r="19467" b="25308"/>
          <a:stretch/>
        </p:blipFill>
        <p:spPr bwMode="auto">
          <a:xfrm>
            <a:off x="717195" y="3461755"/>
            <a:ext cx="456918" cy="4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화살표: 오른쪽 15">
            <a:hlinkClick r:id="" action="ppaction://noaction"/>
            <a:extLst>
              <a:ext uri="{FF2B5EF4-FFF2-40B4-BE49-F238E27FC236}">
                <a16:creationId xmlns:a16="http://schemas.microsoft.com/office/drawing/2014/main" id="{D3BBF55D-9530-477E-B322-C490450DF560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86948C8-67D4-42B2-B648-8637313C9B97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D6D43794-A274-42D3-AF8E-BA3EBFA5B0B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52B59B0-4A53-47EE-8E7E-0B19CF4CCF1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화살표: 오른쪽 20">
              <a:hlinkClick r:id="" action="ppaction://noaction"/>
              <a:extLst>
                <a:ext uri="{FF2B5EF4-FFF2-40B4-BE49-F238E27FC236}">
                  <a16:creationId xmlns:a16="http://schemas.microsoft.com/office/drawing/2014/main" id="{9A13631E-5D34-467E-A933-86B73C5E71BB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0670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 marL="228600" indent="-228600">
              <a:lnSpc>
                <a:spcPct val="140000"/>
              </a:lnSpc>
              <a:buAutoNum type="arabicPeriod"/>
            </a:pPr>
            <a:r>
              <a:rPr lang="ko-KR" altLang="en-US" sz="1000" dirty="0"/>
              <a:t>웹 브라우저 </a:t>
            </a:r>
            <a:r>
              <a:rPr lang="en-US" altLang="ko-KR" sz="1000" dirty="0" err="1"/>
              <a:t>iceweasel</a:t>
            </a:r>
            <a:r>
              <a:rPr lang="en-US" altLang="ko-KR" sz="1000" dirty="0"/>
              <a:t> </a:t>
            </a:r>
            <a:r>
              <a:rPr lang="ko-KR" altLang="en-US" sz="1000" dirty="0"/>
              <a:t>프로그램 실행</a:t>
            </a: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/>
            </a:pPr>
            <a:r>
              <a:rPr lang="ko-KR" altLang="en-US" sz="1000" dirty="0"/>
              <a:t>인터넷 </a:t>
            </a:r>
            <a:r>
              <a:rPr lang="en-US" altLang="ko-KR" sz="1000" dirty="0" err="1"/>
              <a:t>url</a:t>
            </a:r>
            <a:r>
              <a:rPr lang="en-US" altLang="ko-KR" sz="1000" dirty="0"/>
              <a:t> </a:t>
            </a:r>
            <a:r>
              <a:rPr lang="ko-KR" altLang="en-US" sz="1000" dirty="0"/>
              <a:t>창에 </a:t>
            </a:r>
            <a:r>
              <a:rPr lang="en-US" altLang="ko-KR" sz="1000" dirty="0"/>
              <a:t>http://web.navy.mil.kr/webhack</a:t>
            </a:r>
            <a:r>
              <a:rPr lang="ko-KR" altLang="en-US" sz="1000" dirty="0"/>
              <a:t>를 입력하여 피해 서버에 접속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3. </a:t>
            </a:r>
            <a:r>
              <a:rPr lang="ko-KR" altLang="en-US" sz="1000" dirty="0"/>
              <a:t>웹 페이지에 게시글 목록에 경로 확인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4. </a:t>
            </a:r>
            <a:r>
              <a:rPr lang="ko-KR" altLang="en-US" sz="1000" dirty="0"/>
              <a:t>게시글 경로로 들어가 디렉토리 확인한다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AF5780-4CBF-4818-A7ED-A29178744D8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0375197-22D4-49A9-80A3-09AA59E55E97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0585ED-F006-4A17-AC42-528EB3578FCB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0F43B545-E59E-47F8-8221-ABAE840F983B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0">
            <a:extLst>
              <a:ext uri="{FF2B5EF4-FFF2-40B4-BE49-F238E27FC236}">
                <a16:creationId xmlns:a16="http://schemas.microsoft.com/office/drawing/2014/main" id="{DAC95A4B-46B6-4B8A-9EFF-4E00294177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7330"/>
          <a:stretch>
            <a:fillRect/>
          </a:stretch>
        </p:blipFill>
        <p:spPr>
          <a:xfrm>
            <a:off x="500498" y="711502"/>
            <a:ext cx="5400040" cy="2070608"/>
          </a:xfrm>
          <a:prstGeom prst="rect">
            <a:avLst/>
          </a:prstGeom>
          <a:noFill/>
          <a:ln w="17907" cap="flat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F9D96DF6-316D-4ACC-8CC0-E5991F115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98" y="3248079"/>
            <a:ext cx="5400040" cy="2774950"/>
          </a:xfrm>
          <a:prstGeom prst="rect">
            <a:avLst/>
          </a:prstGeom>
          <a:noFill/>
          <a:ln w="17907" cap="flat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DF23FF63-98C8-4C2B-8AEF-C9B6A5CA1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254" y="711502"/>
            <a:ext cx="5204460" cy="2788031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17EF824F-0B85-4F2F-BF75-D4EBFF1264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017" r="2064"/>
          <a:stretch/>
        </p:blipFill>
        <p:spPr>
          <a:xfrm>
            <a:off x="6359816" y="3842037"/>
            <a:ext cx="5288589" cy="2478746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2227081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1884345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 5. keycode.txt </a:t>
            </a:r>
            <a:r>
              <a:rPr lang="ko-KR" altLang="en-US" sz="1000" dirty="0"/>
              <a:t>클릭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AF5780-4CBF-4818-A7ED-A29178744D8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0375197-22D4-49A9-80A3-09AA59E55E97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0585ED-F006-4A17-AC42-528EB3578FCB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0F43B545-E59E-47F8-8221-ABAE840F983B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8">
            <a:extLst>
              <a:ext uri="{FF2B5EF4-FFF2-40B4-BE49-F238E27FC236}">
                <a16:creationId xmlns:a16="http://schemas.microsoft.com/office/drawing/2014/main" id="{E38843D9-C7B3-455A-9398-AE2F337B2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98" y="703338"/>
            <a:ext cx="5400040" cy="1380490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949C64-BB44-42EC-BA7B-AD755A4C9451}"/>
              </a:ext>
            </a:extLst>
          </p:cNvPr>
          <p:cNvSpPr txBox="1">
            <a:spLocks/>
          </p:cNvSpPr>
          <p:nvPr/>
        </p:nvSpPr>
        <p:spPr>
          <a:xfrm>
            <a:off x="392120" y="2318657"/>
            <a:ext cx="5616792" cy="188434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 marL="228600" indent="-228600">
              <a:lnSpc>
                <a:spcPct val="140000"/>
              </a:lnSpc>
              <a:buAutoNum type="arabicPeriod"/>
            </a:pPr>
            <a:r>
              <a:rPr lang="ko-KR" altLang="en-US" sz="1000" dirty="0"/>
              <a:t>터미널 실행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#acheck</a:t>
            </a:r>
            <a:endParaRPr lang="ko-KR" altLang="en-US" sz="1000"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83D1F73B-EECB-4CFD-8044-B12D859BF6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484" r="2788" b="12840"/>
          <a:stretch>
            <a:fillRect/>
          </a:stretch>
        </p:blipFill>
        <p:spPr>
          <a:xfrm>
            <a:off x="500498" y="2866873"/>
            <a:ext cx="5249418" cy="959993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3743062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/Training/Unit/Web/2</a:t>
            </a:r>
            <a:br>
              <a:rPr lang="en-US" altLang="ko-KR" dirty="0"/>
            </a:br>
            <a:r>
              <a:rPr lang="en-US" altLang="ko-KR" dirty="0"/>
              <a:t> 2. </a:t>
            </a:r>
            <a:r>
              <a:rPr lang="ko-KR" altLang="en-US" dirty="0"/>
              <a:t>취약점 직접 객체 참조 </a:t>
            </a:r>
            <a:r>
              <a:rPr lang="en-US" altLang="ko-KR" dirty="0"/>
              <a:t>- </a:t>
            </a:r>
            <a:r>
              <a:rPr lang="ko-KR" altLang="en-US" dirty="0"/>
              <a:t>대응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833758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귀하의 웹페이지에서 공격자는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Directory Listing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사용하여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웹서버의 구조와 파일 정보를 얻고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공격자로부터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Directory Listing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대한 공격을 차단하여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보안을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강화하시오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833758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root123</a:t>
            </a:r>
          </a:p>
          <a:p>
            <a:pPr>
              <a:lnSpc>
                <a:spcPct val="140000"/>
              </a:lnSpc>
            </a:pPr>
            <a:endParaRPr lang="en-US" altLang="ko-KR" sz="10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1.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wireshark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이용</a:t>
            </a:r>
          </a:p>
          <a:p>
            <a:pPr>
              <a:lnSpc>
                <a:spcPct val="140000"/>
              </a:lnSpc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Directory Listing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 차단 방법을 위한 설정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	/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etc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/httpd/conf/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httpd.conf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Directory Listing </a:t>
            </a:r>
            <a:r>
              <a:rPr lang="ko-KR" altLang="en-US" sz="1000" kern="0" spc="0" dirty="0"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취약점 공격을 탐지할 수 있다</a:t>
            </a:r>
            <a:r>
              <a:rPr lang="en-US" altLang="ko-KR" sz="1000" kern="0" spc="0" dirty="0"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Directory Listing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취약점 공격을 대응할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000" kern="0" spc="0" dirty="0">
              <a:solidFill>
                <a:schemeClr val="bg1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(Kali)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(CentOS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6)</a:t>
            </a:r>
            <a:endParaRPr lang="ko-KR" altLang="en-US" sz="1000" dirty="0"/>
          </a:p>
        </p:txBody>
      </p:sp>
      <p:sp>
        <p:nvSpPr>
          <p:cNvPr id="16" name="화살표: 오른쪽 15">
            <a:hlinkClick r:id="" action="ppaction://noaction"/>
            <a:extLst>
              <a:ext uri="{FF2B5EF4-FFF2-40B4-BE49-F238E27FC236}">
                <a16:creationId xmlns:a16="http://schemas.microsoft.com/office/drawing/2014/main" id="{D3BBF55D-9530-477E-B322-C490450DF560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86948C8-67D4-42B2-B648-8637313C9B97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D6D43794-A274-42D3-AF8E-BA3EBFA5B0B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52B59B0-4A53-47EE-8E7E-0B19CF4CCF1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화살표: 오른쪽 20">
              <a:hlinkClick r:id="" action="ppaction://noaction"/>
              <a:extLst>
                <a:ext uri="{FF2B5EF4-FFF2-40B4-BE49-F238E27FC236}">
                  <a16:creationId xmlns:a16="http://schemas.microsoft.com/office/drawing/2014/main" id="{9A13631E-5D34-467E-A933-86B73C5E71BB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Picture 2" descr="보안 아이콘 이미지 검색결과">
            <a:extLst>
              <a:ext uri="{FF2B5EF4-FFF2-40B4-BE49-F238E27FC236}">
                <a16:creationId xmlns:a16="http://schemas.microsoft.com/office/drawing/2014/main" id="{9231D57A-B0FE-4BCA-AC10-981F24E154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4" t="12467" r="11967" b="12532"/>
          <a:stretch/>
        </p:blipFill>
        <p:spPr bwMode="auto">
          <a:xfrm>
            <a:off x="662681" y="3412409"/>
            <a:ext cx="565945" cy="56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014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[</a:t>
            </a:r>
            <a:r>
              <a:rPr lang="ko-KR" altLang="en-US" sz="1000" dirty="0"/>
              <a:t>탐지</a:t>
            </a:r>
            <a:r>
              <a:rPr lang="en-US" altLang="ko-KR" sz="1000" dirty="0"/>
              <a:t>] 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  </a:t>
            </a:r>
            <a:r>
              <a:rPr lang="ko-KR" altLang="en-US" sz="1000" dirty="0"/>
              <a:t>웹 서버에서 아이콘 클릭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1. </a:t>
            </a:r>
            <a:r>
              <a:rPr lang="en-US" altLang="ko-KR" sz="1000" dirty="0" err="1"/>
              <a:t>wireshark</a:t>
            </a:r>
            <a:r>
              <a:rPr lang="ko-KR" altLang="en-US" sz="1000" dirty="0"/>
              <a:t>를 이용하여 패킷을 확인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- </a:t>
            </a:r>
            <a:r>
              <a:rPr lang="ko-KR" altLang="en-US" sz="1000" dirty="0"/>
              <a:t>접속한 웹서버의 </a:t>
            </a:r>
            <a:r>
              <a:rPr lang="en-US" altLang="ko-KR" sz="1000" dirty="0"/>
              <a:t>IP</a:t>
            </a:r>
            <a:r>
              <a:rPr lang="ko-KR" altLang="en-US" sz="1000" dirty="0"/>
              <a:t>로 들어오는 </a:t>
            </a:r>
            <a:r>
              <a:rPr lang="en-US" altLang="ko-KR" sz="1000" dirty="0"/>
              <a:t>http </a:t>
            </a:r>
            <a:r>
              <a:rPr lang="ko-KR" altLang="en-US" sz="1000" dirty="0"/>
              <a:t>패킷으로 </a:t>
            </a:r>
            <a:r>
              <a:rPr lang="en-US" altLang="ko-KR" sz="1000" dirty="0"/>
              <a:t>GET /</a:t>
            </a:r>
            <a:r>
              <a:rPr lang="en-US" altLang="ko-KR" sz="1000" dirty="0" err="1"/>
              <a:t>webhack</a:t>
            </a:r>
            <a:r>
              <a:rPr lang="en-US" altLang="ko-KR" sz="1000" dirty="0"/>
              <a:t>/board</a:t>
            </a:r>
            <a:r>
              <a:rPr lang="ko-KR" altLang="en-US" sz="1000" dirty="0"/>
              <a:t>로 접속하는 정보를 가지고 있는 패킷을 확인한다</a:t>
            </a:r>
            <a:r>
              <a:rPr lang="en-US" altLang="ko-KR" sz="1000" dirty="0"/>
              <a:t>.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- </a:t>
            </a:r>
            <a:r>
              <a:rPr lang="ko-KR" altLang="en-US" sz="1000" dirty="0"/>
              <a:t>패킷에 오른쪽 마우스 클릭 후 </a:t>
            </a:r>
            <a:r>
              <a:rPr lang="en-US" altLang="ko-KR" sz="1000" dirty="0"/>
              <a:t>Follow TCP Stream </a:t>
            </a:r>
            <a:r>
              <a:rPr lang="ko-KR" altLang="en-US" sz="1000" dirty="0"/>
              <a:t>클릭 하여 패킷의 상세한 내용을 확인한다</a:t>
            </a:r>
            <a:r>
              <a:rPr lang="en-US" altLang="ko-KR" sz="1000" dirty="0"/>
              <a:t>.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- Follow TCP Stream</a:t>
            </a:r>
            <a:r>
              <a:rPr lang="ko-KR" altLang="en-US" sz="1000" dirty="0"/>
              <a:t>정보에 웹서버의 </a:t>
            </a:r>
            <a:r>
              <a:rPr lang="en-US" altLang="ko-KR" sz="1000" dirty="0"/>
              <a:t>board</a:t>
            </a:r>
            <a:r>
              <a:rPr lang="ko-KR" altLang="en-US" sz="1000" dirty="0"/>
              <a:t>의 목록이 전송되는 것을 확인 </a:t>
            </a:r>
            <a:r>
              <a:rPr lang="ko-KR" altLang="en-US" sz="1000" dirty="0" err="1"/>
              <a:t>할수</a:t>
            </a:r>
            <a:r>
              <a:rPr lang="ko-KR" altLang="en-US" sz="1000" dirty="0"/>
              <a:t> 있다</a:t>
            </a:r>
            <a:r>
              <a:rPr lang="en-US" altLang="ko-KR" sz="1000" dirty="0"/>
              <a:t>.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AF5780-4CBF-4818-A7ED-A29178744D8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0375197-22D4-49A9-80A3-09AA59E55E97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0585ED-F006-4A17-AC42-528EB3578FCB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0F43B545-E59E-47F8-8221-ABAE840F983B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4838464-D75F-4328-8BE0-A515C51D4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98" y="915609"/>
            <a:ext cx="5400040" cy="1934083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D9B7B5A7-1EB3-4A88-B1AD-B7500CA1C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98" y="3869479"/>
            <a:ext cx="5400040" cy="2440305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4EA99449-7710-4906-8AAB-011DAEEC6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462" y="661501"/>
            <a:ext cx="5400040" cy="3080512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id="{CB0BCACF-74F0-44BD-BA67-DEA27C50B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365" y="4088148"/>
            <a:ext cx="5400040" cy="2283333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1418795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[</a:t>
            </a:r>
            <a:r>
              <a:rPr lang="ko-KR" altLang="en-US" sz="1000" dirty="0"/>
              <a:t>대응</a:t>
            </a:r>
            <a:r>
              <a:rPr lang="en-US" altLang="ko-KR" sz="1000" dirty="0"/>
              <a:t>] 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   1. Directory Listing</a:t>
            </a:r>
            <a:r>
              <a:rPr lang="ko-KR" altLang="en-US" sz="1000" dirty="0"/>
              <a:t>에 대한 공격을 차단 방법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/httpd/conf/</a:t>
            </a:r>
            <a:r>
              <a:rPr lang="en-US" altLang="ko-KR" sz="1000" dirty="0" err="1"/>
              <a:t>httpd.conf</a:t>
            </a:r>
            <a:r>
              <a:rPr lang="en-US" altLang="ko-KR" sz="1000" dirty="0"/>
              <a:t> </a:t>
            </a:r>
            <a:r>
              <a:rPr lang="ko-KR" altLang="en-US" sz="1000" dirty="0"/>
              <a:t>설정 파일에서 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모든 </a:t>
            </a:r>
            <a:r>
              <a:rPr lang="en-US" altLang="ko-KR" sz="1000" dirty="0"/>
              <a:t>Options Indexes </a:t>
            </a:r>
            <a:r>
              <a:rPr lang="en-US" altLang="ko-KR" sz="1000" dirty="0" err="1"/>
              <a:t>FollowSymLinks</a:t>
            </a:r>
            <a:r>
              <a:rPr lang="en-US" altLang="ko-KR" sz="1000" dirty="0"/>
              <a:t> -&gt; Options </a:t>
            </a:r>
            <a:r>
              <a:rPr lang="en-US" altLang="ko-KR" sz="1000" dirty="0" err="1"/>
              <a:t>FollowSymLinks</a:t>
            </a:r>
            <a:r>
              <a:rPr lang="en-US" altLang="ko-KR" sz="1000" dirty="0"/>
              <a:t> </a:t>
            </a:r>
            <a:r>
              <a:rPr lang="ko-KR" altLang="en-US" sz="1000" dirty="0"/>
              <a:t>변경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(/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/httpd/conf/</a:t>
            </a:r>
            <a:r>
              <a:rPr lang="en-US" altLang="ko-KR" sz="1000" dirty="0" err="1"/>
              <a:t>httpd.conf</a:t>
            </a:r>
            <a:r>
              <a:rPr lang="en-US" altLang="ko-KR" sz="1000" dirty="0"/>
              <a:t> : </a:t>
            </a:r>
            <a:r>
              <a:rPr lang="ko-KR" altLang="en-US" sz="1000" dirty="0"/>
              <a:t>웹 서버 설정 파일</a:t>
            </a:r>
            <a:r>
              <a:rPr lang="en-US" altLang="ko-KR" sz="1000" dirty="0"/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(Options Indexes </a:t>
            </a:r>
            <a:r>
              <a:rPr lang="en-US" altLang="ko-KR" sz="1000" dirty="0" err="1"/>
              <a:t>FollowSymLinks</a:t>
            </a:r>
            <a:r>
              <a:rPr lang="en-US" altLang="ko-KR" sz="1000" dirty="0"/>
              <a:t> : </a:t>
            </a:r>
            <a:r>
              <a:rPr lang="ko-KR" altLang="en-US" sz="1000" dirty="0"/>
              <a:t>디렉토리 지시자는 해당 디렉토리 이하의 모든 웹 문서를 웹 페이지에서 어떻게 제어 할 것인가</a:t>
            </a:r>
            <a:r>
              <a:rPr lang="en-US" altLang="ko-KR" sz="1000" dirty="0"/>
              <a:t>. )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# vi 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/httpd/conf/</a:t>
            </a:r>
            <a:r>
              <a:rPr lang="en-US" altLang="ko-KR" sz="1000" dirty="0" err="1"/>
              <a:t>httpd.conf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1435309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2. </a:t>
            </a:r>
            <a:r>
              <a:rPr lang="ko-KR" altLang="en-US" sz="1000" dirty="0"/>
              <a:t>서비스 재시작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service httpd restart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AF5780-4CBF-4818-A7ED-A29178744D8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0375197-22D4-49A9-80A3-09AA59E55E97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0585ED-F006-4A17-AC42-528EB3578FCB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0F43B545-E59E-47F8-8221-ABAE840F983B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17">
            <a:extLst>
              <a:ext uri="{FF2B5EF4-FFF2-40B4-BE49-F238E27FC236}">
                <a16:creationId xmlns:a16="http://schemas.microsoft.com/office/drawing/2014/main" id="{384E42CC-FD9B-4352-A253-E5405092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98" y="2572959"/>
            <a:ext cx="5400040" cy="1892300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1" name="Picture 19">
            <a:extLst>
              <a:ext uri="{FF2B5EF4-FFF2-40B4-BE49-F238E27FC236}">
                <a16:creationId xmlns:a16="http://schemas.microsoft.com/office/drawing/2014/main" id="{A3170A65-5E92-43BF-BC99-A93A603F9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98" y="4490180"/>
            <a:ext cx="5400040" cy="1949831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2" name="Picture 21">
            <a:extLst>
              <a:ext uri="{FF2B5EF4-FFF2-40B4-BE49-F238E27FC236}">
                <a16:creationId xmlns:a16="http://schemas.microsoft.com/office/drawing/2014/main" id="{0C4BF35A-4E71-4B95-80EB-D9003ABFE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464" y="874788"/>
            <a:ext cx="5400040" cy="688975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CDBFD6-F657-449E-B95E-8D13AAC277E6}"/>
              </a:ext>
            </a:extLst>
          </p:cNvPr>
          <p:cNvSpPr txBox="1">
            <a:spLocks/>
          </p:cNvSpPr>
          <p:nvPr/>
        </p:nvSpPr>
        <p:spPr>
          <a:xfrm>
            <a:off x="6183088" y="1943396"/>
            <a:ext cx="5616792" cy="454560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000" dirty="0"/>
              <a:t>터미널 실행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</a:t>
            </a:r>
            <a:r>
              <a:rPr lang="en-US" altLang="ko-KR" sz="1000" dirty="0"/>
              <a:t># check</a:t>
            </a:r>
          </a:p>
        </p:txBody>
      </p:sp>
      <p:pic>
        <p:nvPicPr>
          <p:cNvPr id="14" name="Picture 23">
            <a:extLst>
              <a:ext uri="{FF2B5EF4-FFF2-40B4-BE49-F238E27FC236}">
                <a16:creationId xmlns:a16="http://schemas.microsoft.com/office/drawing/2014/main" id="{F4CC2A1A-931B-4388-B083-9C3D27237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974" y="2491316"/>
            <a:ext cx="5113020" cy="833755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1643345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/Environ/WSL2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dirty="0" err="1"/>
              <a:t>WSL2</a:t>
            </a:r>
            <a:r>
              <a:rPr lang="en-US" altLang="ko-KR" dirty="0"/>
              <a:t> 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21" name="화살표: 오른쪽 20">
            <a:hlinkClick r:id="" action="ppaction://noaction"/>
            <a:extLst>
              <a:ext uri="{FF2B5EF4-FFF2-40B4-BE49-F238E27FC236}">
                <a16:creationId xmlns:a16="http://schemas.microsoft.com/office/drawing/2014/main" id="{E124AE3B-A4C4-4C78-A74C-DAD808AD0882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6E501C-0EC3-4EAE-A2E9-59C854E0D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258" y="1978939"/>
            <a:ext cx="5349876" cy="321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938F3E-DA3A-4BA9-9352-E5748507BE3F}"/>
              </a:ext>
            </a:extLst>
          </p:cNvPr>
          <p:cNvSpPr txBox="1"/>
          <p:nvPr/>
        </p:nvSpPr>
        <p:spPr>
          <a:xfrm>
            <a:off x="482032" y="5478449"/>
            <a:ext cx="11154329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Windows10 </a:t>
            </a:r>
            <a:r>
              <a:rPr lang="ko-KR" altLang="en-US" sz="1400" dirty="0"/>
              <a:t>운영체제에서 리눅스 운영체제의 쉘</a:t>
            </a:r>
            <a:r>
              <a:rPr lang="en-US" altLang="ko-KR" sz="1400" dirty="0"/>
              <a:t>,</a:t>
            </a:r>
            <a:r>
              <a:rPr lang="ko-KR" altLang="en-US" sz="1400" dirty="0"/>
              <a:t>시스템을 사용할 수 있도록 지원해주는 기능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FF0000"/>
                </a:solidFill>
              </a:rPr>
              <a:t>Windwos10 2004 </a:t>
            </a:r>
            <a:r>
              <a:rPr lang="ko-KR" altLang="en-US" sz="1400" dirty="0">
                <a:solidFill>
                  <a:srgbClr val="FF0000"/>
                </a:solidFill>
              </a:rPr>
              <a:t>버전</a:t>
            </a:r>
            <a:r>
              <a:rPr lang="ko-KR" altLang="en-US" sz="1400" dirty="0"/>
              <a:t>을 사용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Hyper-V</a:t>
            </a:r>
            <a:r>
              <a:rPr lang="ko-KR" altLang="en-US" sz="1400" dirty="0"/>
              <a:t>를 사용하면서 다른 가상화 프로그램을 사용할 수 없음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B2AB5BF-8041-499A-A7F3-92EF61AFA965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9EB34B6-6C69-4531-A55D-CE4F93D9890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D3723E-EBE5-46F9-BBF7-C1BB1986121A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6531D6E2-6525-432C-BC29-B104F888CACE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1799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/Environ/WSL2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dirty="0" err="1"/>
              <a:t>WSL2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156810-6881-42B6-805F-00802E79A2AB}"/>
              </a:ext>
            </a:extLst>
          </p:cNvPr>
          <p:cNvSpPr txBox="1">
            <a:spLocks/>
          </p:cNvSpPr>
          <p:nvPr/>
        </p:nvSpPr>
        <p:spPr>
          <a:xfrm>
            <a:off x="392122" y="1846728"/>
            <a:ext cx="5616792" cy="4642269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1.</a:t>
            </a:r>
            <a:r>
              <a:rPr lang="ko-KR" altLang="en-US" sz="1000" dirty="0"/>
              <a:t>  윈도우 탐색기에 </a:t>
            </a:r>
            <a:r>
              <a:rPr lang="en-US" altLang="ko-KR" sz="1000"/>
              <a:t>“store” </a:t>
            </a:r>
            <a:r>
              <a:rPr lang="ko-KR" altLang="en-US" sz="1000" dirty="0"/>
              <a:t>를 검색한 후 </a:t>
            </a:r>
            <a:r>
              <a:rPr lang="en-US" altLang="ko-KR" sz="1000"/>
              <a:t>Microsoft Strore </a:t>
            </a:r>
            <a:r>
              <a:rPr lang="ko-KR" altLang="en-US" sz="1000" dirty="0"/>
              <a:t>실행 </a:t>
            </a:r>
            <a:r>
              <a:rPr lang="en-US" altLang="ko-KR" sz="1000" dirty="0"/>
              <a:t> </a:t>
            </a:r>
            <a:r>
              <a:rPr lang="ko-KR" altLang="en-US" sz="1000" dirty="0"/>
              <a:t> </a:t>
            </a:r>
            <a:endParaRPr lang="en-US" altLang="ko-KR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B6A471-4799-492F-A15C-86BFC0061B2C}"/>
              </a:ext>
            </a:extLst>
          </p:cNvPr>
          <p:cNvSpPr txBox="1">
            <a:spLocks/>
          </p:cNvSpPr>
          <p:nvPr/>
        </p:nvSpPr>
        <p:spPr>
          <a:xfrm>
            <a:off x="6183086" y="1846728"/>
            <a:ext cx="5616792" cy="4642269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2. </a:t>
            </a:r>
            <a:r>
              <a:rPr lang="ko-KR" altLang="en-US" sz="1000" dirty="0"/>
              <a:t>검색 버튼을 눌러서 </a:t>
            </a:r>
            <a:r>
              <a:rPr lang="en-US" altLang="ko-KR" sz="1000" dirty="0"/>
              <a:t>“</a:t>
            </a:r>
            <a:r>
              <a:rPr lang="en-US" altLang="ko-KR" sz="1000"/>
              <a:t>windows terminal</a:t>
            </a:r>
            <a:r>
              <a:rPr lang="en-US" altLang="ko-KR" sz="1000" dirty="0"/>
              <a:t>” </a:t>
            </a:r>
            <a:r>
              <a:rPr lang="ko-KR" altLang="en-US" sz="1000" dirty="0"/>
              <a:t>을 검색하고</a:t>
            </a:r>
            <a:r>
              <a:rPr lang="en-US" altLang="ko-KR" sz="1000" dirty="0"/>
              <a:t>, </a:t>
            </a:r>
            <a:r>
              <a:rPr lang="ko-KR" altLang="en-US" sz="1000" dirty="0"/>
              <a:t>설치</a:t>
            </a:r>
            <a:endParaRPr lang="en-US" altLang="ko-KR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0C0220-BD71-451C-9848-892FD7C1D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576" y="2223394"/>
            <a:ext cx="4855501" cy="77962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A5E740C-31BC-4117-B0BF-7924CFA11452}"/>
              </a:ext>
            </a:extLst>
          </p:cNvPr>
          <p:cNvSpPr/>
          <p:nvPr/>
        </p:nvSpPr>
        <p:spPr>
          <a:xfrm>
            <a:off x="10776856" y="2358914"/>
            <a:ext cx="302821" cy="1543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ED94EB-2409-45C2-AF1A-A23868AB9F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12"/>
          <a:stretch/>
        </p:blipFill>
        <p:spPr>
          <a:xfrm>
            <a:off x="1312223" y="2387986"/>
            <a:ext cx="3526844" cy="30685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C6FE04F-909B-4CDC-8EF7-C924D7705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111" y="3114896"/>
            <a:ext cx="4855501" cy="9557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601FCE5-9621-4F51-986F-442225166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6576" y="4191914"/>
            <a:ext cx="3087769" cy="104467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7E64B85-DE89-4B4C-9B98-721759D8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7835" y="4184902"/>
            <a:ext cx="1324242" cy="1051685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81FEF55D-EC09-4303-BEBB-9A88B50D62E6}"/>
              </a:ext>
            </a:extLst>
          </p:cNvPr>
          <p:cNvSpPr/>
          <p:nvPr/>
        </p:nvSpPr>
        <p:spPr>
          <a:xfrm>
            <a:off x="9888517" y="4651367"/>
            <a:ext cx="148442" cy="11875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FEB210-CDB4-41A5-A367-ACBC559291D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" r="201" b="26617"/>
          <a:stretch/>
        </p:blipFill>
        <p:spPr>
          <a:xfrm>
            <a:off x="6626576" y="5360141"/>
            <a:ext cx="3029488" cy="87606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17B329D-56E0-41F4-A848-155BA347B371}"/>
              </a:ext>
            </a:extLst>
          </p:cNvPr>
          <p:cNvSpPr/>
          <p:nvPr/>
        </p:nvSpPr>
        <p:spPr>
          <a:xfrm>
            <a:off x="1181378" y="5236587"/>
            <a:ext cx="874353" cy="276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15E4711-8FD7-4DB7-95DA-D2DB63ADE2B0}"/>
              </a:ext>
            </a:extLst>
          </p:cNvPr>
          <p:cNvSpPr/>
          <p:nvPr/>
        </p:nvSpPr>
        <p:spPr>
          <a:xfrm>
            <a:off x="1312223" y="2775155"/>
            <a:ext cx="874353" cy="276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04853C1-981E-4A37-B507-0DB64650E834}"/>
              </a:ext>
            </a:extLst>
          </p:cNvPr>
          <p:cNvSpPr/>
          <p:nvPr/>
        </p:nvSpPr>
        <p:spPr>
          <a:xfrm>
            <a:off x="9591188" y="3429000"/>
            <a:ext cx="1234774" cy="2731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28DC192-1FB9-417C-9706-8C2C1FF55BAF}"/>
              </a:ext>
            </a:extLst>
          </p:cNvPr>
          <p:cNvSpPr/>
          <p:nvPr/>
        </p:nvSpPr>
        <p:spPr>
          <a:xfrm>
            <a:off x="8923061" y="4403149"/>
            <a:ext cx="733003" cy="168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hlinkClick r:id="" action="ppaction://noaction"/>
            <a:extLst>
              <a:ext uri="{FF2B5EF4-FFF2-40B4-BE49-F238E27FC236}">
                <a16:creationId xmlns:a16="http://schemas.microsoft.com/office/drawing/2014/main" id="{E124AE3B-A4C4-4C78-A74C-DAD808AD0882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52D705D-AF26-483F-8B7B-E3D0BF76F0CB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5405CB31-1518-4C6C-AB81-4795BE5CDD89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01376F3-9890-4051-B698-8F7B589F0D2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5" name="화살표: 오른쪽 24">
              <a:hlinkClick r:id="" action="ppaction://noaction"/>
              <a:extLst>
                <a:ext uri="{FF2B5EF4-FFF2-40B4-BE49-F238E27FC236}">
                  <a16:creationId xmlns:a16="http://schemas.microsoft.com/office/drawing/2014/main" id="{2B9ECDEF-88AF-4F14-8F87-9E77F2C16D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8123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3. </a:t>
            </a:r>
            <a:r>
              <a:rPr lang="ko-KR" altLang="en-US" sz="1000" dirty="0"/>
              <a:t>설치를 완료하였다면</a:t>
            </a:r>
            <a:r>
              <a:rPr lang="en-US" altLang="ko-KR" sz="1000" dirty="0"/>
              <a:t>,</a:t>
            </a:r>
            <a:r>
              <a:rPr lang="ko-KR" altLang="en-US" sz="1000" dirty="0"/>
              <a:t> 다시 컴퓨터 좌측 하단의 </a:t>
            </a:r>
            <a:r>
              <a:rPr lang="ko-KR" altLang="en-US" sz="1000"/>
              <a:t>돋보기에서 </a:t>
            </a:r>
            <a:r>
              <a:rPr lang="en-US" altLang="ko-KR" sz="1000"/>
              <a:t>Terminal</a:t>
            </a:r>
            <a:r>
              <a:rPr lang="ko-KR" altLang="en-US" sz="1000" dirty="0"/>
              <a:t>을 검색하고</a:t>
            </a:r>
            <a:r>
              <a:rPr lang="en-US" altLang="ko-KR" sz="1000" dirty="0"/>
              <a:t>, </a:t>
            </a:r>
            <a:r>
              <a:rPr lang="ko-KR" altLang="en-US" sz="1000" dirty="0"/>
              <a:t>관리자 권한으로 터미널을 실행</a:t>
            </a:r>
            <a:r>
              <a:rPr lang="en-US" altLang="ko-KR" sz="1000" dirty="0"/>
              <a:t>.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4. </a:t>
            </a:r>
            <a:r>
              <a:rPr lang="ko-KR" altLang="en-US" sz="1000" dirty="0"/>
              <a:t>윈도우 터미널에 아래 명령어를 순서대로 입력해주세요</a:t>
            </a:r>
            <a:r>
              <a:rPr lang="en-US" altLang="ko-KR" sz="1000" dirty="0"/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900" err="1">
                <a:solidFill>
                  <a:srgbClr val="00B050"/>
                </a:solidFill>
              </a:rPr>
              <a:t>dism</a:t>
            </a:r>
            <a:r>
              <a:rPr lang="en-US" altLang="ko-KR" sz="900">
                <a:solidFill>
                  <a:srgbClr val="00B050"/>
                </a:solidFill>
              </a:rPr>
              <a:t>.exe /online /enable-feature /featurename:Microsoft-Windows-Subsystem-Linux </a:t>
            </a:r>
            <a:r>
              <a:rPr lang="en-US" altLang="ko-KR" sz="900" dirty="0">
                <a:solidFill>
                  <a:srgbClr val="00B050"/>
                </a:solidFill>
              </a:rPr>
              <a:t>/all </a:t>
            </a:r>
            <a:r>
              <a:rPr lang="en-US" altLang="ko-KR" sz="900">
                <a:solidFill>
                  <a:srgbClr val="00B050"/>
                </a:solidFill>
              </a:rPr>
              <a:t>/norestart</a:t>
            </a:r>
            <a:endParaRPr lang="en-US" altLang="ko-KR" sz="900" dirty="0">
              <a:solidFill>
                <a:srgbClr val="00B050"/>
              </a:solidFill>
            </a:endParaRPr>
          </a:p>
          <a:p>
            <a:pPr>
              <a:lnSpc>
                <a:spcPct val="140000"/>
              </a:lnSpc>
            </a:pPr>
            <a:r>
              <a:rPr lang="en-US" altLang="ko-KR" sz="900" err="1">
                <a:solidFill>
                  <a:srgbClr val="00B050"/>
                </a:solidFill>
              </a:rPr>
              <a:t>dism</a:t>
            </a:r>
            <a:r>
              <a:rPr lang="en-US" altLang="ko-KR" sz="900">
                <a:solidFill>
                  <a:srgbClr val="00B050"/>
                </a:solidFill>
              </a:rPr>
              <a:t>.exe /online /enable-feature /featurename:VirtualMachinePlatform </a:t>
            </a:r>
            <a:r>
              <a:rPr lang="en-US" altLang="ko-KR" sz="900" dirty="0">
                <a:solidFill>
                  <a:srgbClr val="00B050"/>
                </a:solidFill>
              </a:rPr>
              <a:t>/all </a:t>
            </a:r>
            <a:r>
              <a:rPr lang="en-US" altLang="ko-KR" sz="900">
                <a:solidFill>
                  <a:srgbClr val="00B050"/>
                </a:solidFill>
              </a:rPr>
              <a:t>/norestart</a:t>
            </a:r>
            <a:endParaRPr lang="en-US" altLang="ko-KR" sz="900" dirty="0">
              <a:solidFill>
                <a:srgbClr val="00B05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900" dirty="0"/>
          </a:p>
          <a:p>
            <a:pPr>
              <a:lnSpc>
                <a:spcPct val="140000"/>
              </a:lnSpc>
            </a:pPr>
            <a:endParaRPr lang="en-US" altLang="ko-KR" sz="900" dirty="0"/>
          </a:p>
          <a:p>
            <a:pPr>
              <a:lnSpc>
                <a:spcPct val="140000"/>
              </a:lnSpc>
            </a:pPr>
            <a:endParaRPr lang="ko-KR" altLang="en-US" sz="9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5. 4</a:t>
            </a:r>
            <a:r>
              <a:rPr lang="ko-KR" altLang="en-US" sz="1000" dirty="0"/>
              <a:t>번 작업이 완료되었다면 설정을 적용하기 위해 컴퓨터를 재부팅 한다</a:t>
            </a:r>
            <a:r>
              <a:rPr lang="en-US" altLang="ko-KR" sz="1000" dirty="0"/>
              <a:t>.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6. </a:t>
            </a:r>
            <a:r>
              <a:rPr lang="ko-KR" altLang="en-US" sz="1000" dirty="0"/>
              <a:t>재부팅 후 마이크로소프트 스토어를 켜서</a:t>
            </a:r>
            <a:r>
              <a:rPr lang="en-US" altLang="ko-KR" sz="1000" dirty="0"/>
              <a:t>, </a:t>
            </a:r>
            <a:r>
              <a:rPr lang="ko-KR" altLang="en-US" sz="1000" dirty="0"/>
              <a:t>우분투를 설치해준다</a:t>
            </a:r>
            <a:r>
              <a:rPr lang="en-US" altLang="ko-KR" sz="1000" dirty="0"/>
              <a:t>.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7. </a:t>
            </a:r>
            <a:r>
              <a:rPr lang="ko-KR" altLang="en-US" sz="1000" dirty="0"/>
              <a:t>설치가 완료되면 스토어에서 실행 버튼을 누른다</a:t>
            </a:r>
            <a:r>
              <a:rPr lang="en-US" altLang="ko-KR" sz="1000" dirty="0"/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“Installing, this </a:t>
            </a:r>
            <a:r>
              <a:rPr lang="en-US" altLang="ko-KR" sz="1000"/>
              <a:t>may take a few minutes</a:t>
            </a:r>
            <a:r>
              <a:rPr lang="en-US" altLang="ko-KR" sz="1000" dirty="0"/>
              <a:t>…” </a:t>
            </a:r>
            <a:r>
              <a:rPr lang="ko-KR" altLang="en-US" sz="1000" dirty="0"/>
              <a:t>다음 줄이 나올 때 까지 기다린다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F1763B-0B00-4D2E-A132-5814BD8D8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632" y="938784"/>
            <a:ext cx="2574664" cy="27355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4595BD3-7D0D-490B-B773-C065B3EDF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071" y="4457817"/>
            <a:ext cx="3836289" cy="18905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9CAE49D-319D-4B77-9EA6-A54E73A89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521" y="1161355"/>
            <a:ext cx="5231120" cy="12061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4FC8342-6507-4822-BF14-ECF2A1843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520" y="2576338"/>
            <a:ext cx="5231119" cy="152701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1FCDDF-6EEA-4443-B550-046EC016CF34}"/>
              </a:ext>
            </a:extLst>
          </p:cNvPr>
          <p:cNvSpPr/>
          <p:nvPr/>
        </p:nvSpPr>
        <p:spPr>
          <a:xfrm>
            <a:off x="949070" y="4877035"/>
            <a:ext cx="3836289" cy="168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4303A4-1256-4FCA-9022-DF871E2A6DD1}"/>
              </a:ext>
            </a:extLst>
          </p:cNvPr>
          <p:cNvSpPr/>
          <p:nvPr/>
        </p:nvSpPr>
        <p:spPr>
          <a:xfrm>
            <a:off x="949069" y="5528297"/>
            <a:ext cx="3836289" cy="168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9306F8-0CD3-4D9E-9461-769A6DC8B4D7}"/>
              </a:ext>
            </a:extLst>
          </p:cNvPr>
          <p:cNvSpPr/>
          <p:nvPr/>
        </p:nvSpPr>
        <p:spPr>
          <a:xfrm>
            <a:off x="9764724" y="1455769"/>
            <a:ext cx="1467043" cy="2929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BCCD89-2C3E-4CA5-A6BE-F9238C6AADA0}"/>
              </a:ext>
            </a:extLst>
          </p:cNvPr>
          <p:cNvSpPr/>
          <p:nvPr/>
        </p:nvSpPr>
        <p:spPr>
          <a:xfrm>
            <a:off x="10178540" y="3158773"/>
            <a:ext cx="1058565" cy="2702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7B1EDFD-B47A-4168-B98D-8252C239C4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6520" y="4832767"/>
            <a:ext cx="5231119" cy="143419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67FD0CC-4F0B-46E1-9C63-0FBD15EFBF34}"/>
              </a:ext>
            </a:extLst>
          </p:cNvPr>
          <p:cNvSpPr/>
          <p:nvPr/>
        </p:nvSpPr>
        <p:spPr>
          <a:xfrm>
            <a:off x="10178540" y="5258310"/>
            <a:ext cx="923963" cy="214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F95F58D-1CE5-4E34-A5F2-F1049E4E4D1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878EAB9E-1E26-41A0-8192-7DC47D6D6759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1AD2403-EA51-4597-9B6C-5BA6B096B909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0" name="화살표: 오른쪽 19">
              <a:hlinkClick r:id="" action="ppaction://noaction"/>
              <a:extLst>
                <a:ext uri="{FF2B5EF4-FFF2-40B4-BE49-F238E27FC236}">
                  <a16:creationId xmlns:a16="http://schemas.microsoft.com/office/drawing/2014/main" id="{131CC4FD-9F78-4686-B8FE-6E23511C56CD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1189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8. Username </a:t>
            </a:r>
            <a:r>
              <a:rPr lang="ko-KR" altLang="en-US" sz="1000" dirty="0"/>
              <a:t>을 입력하라는 메시지가 출력된다</a:t>
            </a:r>
            <a:r>
              <a:rPr lang="en-US" altLang="ko-KR" sz="1000" dirty="0"/>
              <a:t>. 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새로 설치할 우분투의 사용자명과 비밀번호를 여기서 설정하면 된다</a:t>
            </a:r>
            <a:r>
              <a:rPr lang="en-US" altLang="ko-KR" sz="1000" dirty="0"/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900" dirty="0">
                <a:solidFill>
                  <a:srgbClr val="00B050"/>
                </a:solidFill>
              </a:rPr>
              <a:t>( </a:t>
            </a:r>
            <a:r>
              <a:rPr lang="ko-KR" altLang="en-US" sz="900" dirty="0">
                <a:solidFill>
                  <a:srgbClr val="00B050"/>
                </a:solidFill>
              </a:rPr>
              <a:t>기존 윈도우의 계정이름</a:t>
            </a:r>
            <a:r>
              <a:rPr lang="en-US" altLang="ko-KR" sz="900" dirty="0">
                <a:solidFill>
                  <a:srgbClr val="00B050"/>
                </a:solidFill>
              </a:rPr>
              <a:t>, </a:t>
            </a:r>
            <a:r>
              <a:rPr lang="ko-KR" altLang="en-US" sz="900" dirty="0">
                <a:solidFill>
                  <a:srgbClr val="00B050"/>
                </a:solidFill>
              </a:rPr>
              <a:t>비밀번호와 똑같이 할 필요는 없다</a:t>
            </a:r>
            <a:r>
              <a:rPr lang="en-US" altLang="ko-KR" sz="900" dirty="0">
                <a:solidFill>
                  <a:srgbClr val="00B050"/>
                </a:solidFill>
              </a:rPr>
              <a:t>. </a:t>
            </a:r>
            <a:r>
              <a:rPr lang="ko-KR" altLang="en-US" sz="900" dirty="0">
                <a:solidFill>
                  <a:srgbClr val="00B050"/>
                </a:solidFill>
              </a:rPr>
              <a:t>기억하기 어려우면 똑같이 해도 됨</a:t>
            </a:r>
            <a:r>
              <a:rPr lang="en-US" altLang="ko-KR" sz="900" dirty="0">
                <a:solidFill>
                  <a:srgbClr val="00B050"/>
                </a:solidFill>
              </a:rPr>
              <a:t>)</a:t>
            </a:r>
          </a:p>
          <a:p>
            <a:pPr>
              <a:lnSpc>
                <a:spcPct val="140000"/>
              </a:lnSpc>
            </a:pPr>
            <a:endParaRPr lang="en-US" altLang="ko-KR" sz="900" dirty="0">
              <a:solidFill>
                <a:srgbClr val="00B05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900" dirty="0">
              <a:solidFill>
                <a:srgbClr val="00B05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900" dirty="0">
              <a:solidFill>
                <a:srgbClr val="00B05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900" dirty="0">
              <a:solidFill>
                <a:srgbClr val="00B05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900" dirty="0">
              <a:solidFill>
                <a:srgbClr val="00B05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900" dirty="0">
              <a:solidFill>
                <a:srgbClr val="00B05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900" dirty="0">
              <a:solidFill>
                <a:srgbClr val="00B05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900" dirty="0">
              <a:solidFill>
                <a:srgbClr val="00B050"/>
              </a:solidFill>
            </a:endParaRPr>
          </a:p>
          <a:p>
            <a:pPr>
              <a:lnSpc>
                <a:spcPct val="140000"/>
              </a:lnSpc>
            </a:pPr>
            <a:r>
              <a:rPr lang="en-US" altLang="ko-KR" sz="1000" dirty="0"/>
              <a:t>9. </a:t>
            </a:r>
            <a:r>
              <a:rPr lang="ko-KR" altLang="en-US" sz="1000" dirty="0"/>
              <a:t>설정이 완료되면 이 창을 닫고</a:t>
            </a:r>
            <a:r>
              <a:rPr lang="en-US" altLang="ko-KR" sz="1000" dirty="0"/>
              <a:t>, </a:t>
            </a:r>
            <a:r>
              <a:rPr lang="ko-KR" altLang="en-US" sz="1000" dirty="0"/>
              <a:t>다시 관리자 권한으로 </a:t>
            </a:r>
            <a:r>
              <a:rPr lang="en-US" altLang="ko-KR" sz="1000" dirty="0"/>
              <a:t>windows</a:t>
            </a:r>
            <a:r>
              <a:rPr lang="ko-KR" altLang="en-US" sz="1000" dirty="0"/>
              <a:t> </a:t>
            </a:r>
            <a:r>
              <a:rPr lang="en-US" altLang="ko-KR" sz="1000" dirty="0"/>
              <a:t>terminal</a:t>
            </a:r>
            <a:r>
              <a:rPr lang="ko-KR" altLang="en-US" sz="1000" dirty="0"/>
              <a:t> 을 실행시킨다</a:t>
            </a:r>
            <a:r>
              <a:rPr lang="en-US" altLang="ko-KR" sz="1000" dirty="0"/>
              <a:t>.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명령창에 </a:t>
            </a:r>
            <a:r>
              <a:rPr lang="en-US" altLang="ko-KR" sz="1000" dirty="0" err="1"/>
              <a:t>wsl</a:t>
            </a:r>
            <a:r>
              <a:rPr lang="en-US" altLang="ko-KR" sz="1000" dirty="0"/>
              <a:t> </a:t>
            </a:r>
            <a:r>
              <a:rPr lang="ko-KR" altLang="en-US" sz="1000" dirty="0"/>
              <a:t>을 쳤을 때 다음과 같은 화면이 나오면 정상적으로 설치가 </a:t>
            </a:r>
            <a:r>
              <a:rPr lang="ko-KR" altLang="en-US" sz="1000" dirty="0" err="1"/>
              <a:t>완료된것</a:t>
            </a:r>
            <a:r>
              <a:rPr lang="en-US" altLang="ko-KR" sz="1000" dirty="0"/>
              <a:t>.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3B15B1-8494-46AD-96E2-32AE76C7A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38" y="1065443"/>
            <a:ext cx="5314359" cy="12105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18B2E22-9D53-4183-8534-25F7FC65F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38" y="3100898"/>
            <a:ext cx="5314359" cy="148363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C6024A-3F30-4CFF-AFDA-EA91E4F4564D}"/>
              </a:ext>
            </a:extLst>
          </p:cNvPr>
          <p:cNvSpPr/>
          <p:nvPr/>
        </p:nvSpPr>
        <p:spPr>
          <a:xfrm>
            <a:off x="1629864" y="1501852"/>
            <a:ext cx="799637" cy="168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hlinkClick r:id="" action="ppaction://noaction"/>
            <a:extLst>
              <a:ext uri="{FF2B5EF4-FFF2-40B4-BE49-F238E27FC236}">
                <a16:creationId xmlns:a16="http://schemas.microsoft.com/office/drawing/2014/main" id="{E6786EA8-EF5F-40E5-951C-642230DFF24C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BCEDB28-C3F5-4567-BBD0-A9F45BD56384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83E78C89-AEE8-4FAB-99BC-E7056B1E2C87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75F85A5-EAF2-42E6-9DF9-ADB015522D49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9" name="화살표: 오른쪽 28">
              <a:hlinkClick r:id="" action="ppaction://noaction"/>
              <a:extLst>
                <a:ext uri="{FF2B5EF4-FFF2-40B4-BE49-F238E27FC236}">
                  <a16:creationId xmlns:a16="http://schemas.microsoft.com/office/drawing/2014/main" id="{CCCB06DB-AD42-41B9-A784-6DAF41222878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7871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/Environ/WSLOfflinePackageInstall</a:t>
            </a:r>
            <a:br>
              <a:rPr lang="en-US" altLang="ko-KR" dirty="0"/>
            </a:br>
            <a:r>
              <a:rPr lang="en-US" altLang="ko-KR" dirty="0"/>
              <a:t>  WSL </a:t>
            </a:r>
            <a:r>
              <a:rPr lang="ko-KR" altLang="en-US" dirty="0"/>
              <a:t>패키지 오프라인 설치</a:t>
            </a:r>
            <a:r>
              <a:rPr lang="en-US" altLang="ko-KR" dirty="0"/>
              <a:t>(bgpdump)</a:t>
            </a:r>
            <a:endParaRPr lang="ko-KR" altLang="en-US" dirty="0"/>
          </a:p>
        </p:txBody>
      </p:sp>
      <p:sp>
        <p:nvSpPr>
          <p:cNvPr id="6" name="화살표: 오른쪽 5">
            <a:hlinkClick r:id="" action="ppaction://noaction"/>
            <a:extLst>
              <a:ext uri="{FF2B5EF4-FFF2-40B4-BE49-F238E27FC236}">
                <a16:creationId xmlns:a16="http://schemas.microsoft.com/office/drawing/2014/main" id="{4FC50651-2C6F-4788-A633-D599E0DF15A7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156810-6881-42B6-805F-00802E79A2AB}"/>
              </a:ext>
            </a:extLst>
          </p:cNvPr>
          <p:cNvSpPr txBox="1">
            <a:spLocks/>
          </p:cNvSpPr>
          <p:nvPr/>
        </p:nvSpPr>
        <p:spPr>
          <a:xfrm>
            <a:off x="392122" y="1846728"/>
            <a:ext cx="5616792" cy="4642269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 marL="228600" indent="-228600">
              <a:lnSpc>
                <a:spcPct val="140000"/>
              </a:lnSpc>
              <a:buAutoNum type="arabicPeriod"/>
            </a:pPr>
            <a:r>
              <a:rPr lang="en-US" altLang="ko-KR" sz="1000" dirty="0">
                <a:hlinkClick r:id="rId2"/>
              </a:rPr>
              <a:t>http://archive.ubuntu.com</a:t>
            </a:r>
            <a:r>
              <a:rPr lang="en-US" altLang="ko-KR" sz="1000" dirty="0"/>
              <a:t> </a:t>
            </a:r>
            <a:r>
              <a:rPr lang="ko-KR" altLang="en-US" sz="1000" dirty="0"/>
              <a:t>에서</a:t>
            </a:r>
            <a:r>
              <a:rPr lang="en-US" altLang="ko-KR" sz="1000" dirty="0"/>
              <a:t>, </a:t>
            </a:r>
            <a:r>
              <a:rPr lang="ko-KR" altLang="en-US" sz="1000" dirty="0"/>
              <a:t>원하는 패키지를 다운받는다</a:t>
            </a:r>
            <a:r>
              <a:rPr lang="en-US" altLang="ko-KR" sz="1000" dirty="0"/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 </a:t>
            </a:r>
            <a:r>
              <a:rPr lang="ko-KR" altLang="en-US" sz="1000" dirty="0"/>
              <a:t>본 예시는 </a:t>
            </a:r>
            <a:r>
              <a:rPr lang="en-US" altLang="ko-KR" sz="1000" dirty="0"/>
              <a:t>bgpdump </a:t>
            </a:r>
            <a:r>
              <a:rPr lang="ko-KR" altLang="en-US" sz="1000" dirty="0"/>
              <a:t>이므로</a:t>
            </a:r>
            <a:r>
              <a:rPr lang="en-US" altLang="ko-KR" sz="1000" dirty="0"/>
              <a:t>, </a:t>
            </a:r>
          </a:p>
          <a:p>
            <a:pPr>
              <a:lnSpc>
                <a:spcPct val="140000"/>
              </a:lnSpc>
            </a:pPr>
            <a:r>
              <a:rPr lang="en-US" altLang="ko-KR" sz="1000" dirty="0">
                <a:hlinkClick r:id="rId3"/>
              </a:rPr>
              <a:t>http://archive.ubuntu.com/ubuntu/pool/universe/b/bgpdump/</a:t>
            </a:r>
            <a:r>
              <a:rPr lang="en-US" altLang="ko-KR" sz="1000" dirty="0"/>
              <a:t> </a:t>
            </a:r>
            <a:r>
              <a:rPr lang="ko-KR" altLang="en-US" sz="1000" dirty="0"/>
              <a:t>로 이동하여</a:t>
            </a:r>
            <a:r>
              <a:rPr lang="en-US" altLang="ko-KR" sz="1000" dirty="0"/>
              <a:t>,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bgpdump_1.6.0-2_amd64.deb </a:t>
            </a:r>
            <a:r>
              <a:rPr lang="ko-KR" altLang="en-US" sz="1000" dirty="0"/>
              <a:t>를 다운로드한다</a:t>
            </a:r>
            <a:r>
              <a:rPr lang="en-US" altLang="ko-KR" sz="10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B6A471-4799-492F-A15C-86BFC0061B2C}"/>
              </a:ext>
            </a:extLst>
          </p:cNvPr>
          <p:cNvSpPr txBox="1">
            <a:spLocks/>
          </p:cNvSpPr>
          <p:nvPr/>
        </p:nvSpPr>
        <p:spPr>
          <a:xfrm>
            <a:off x="6183085" y="1846728"/>
            <a:ext cx="5616792" cy="4642269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2. </a:t>
            </a:r>
            <a:r>
              <a:rPr lang="ko-KR" altLang="en-US" sz="1000" dirty="0"/>
              <a:t>우분투에서</a:t>
            </a:r>
            <a:r>
              <a:rPr lang="en-US" altLang="ko-KR" sz="1000" dirty="0"/>
              <a:t>, </a:t>
            </a:r>
            <a:r>
              <a:rPr lang="ko-KR" altLang="en-US" sz="1000" dirty="0"/>
              <a:t>패키지를</a:t>
            </a:r>
            <a:r>
              <a:rPr lang="en-US" altLang="ko-KR" sz="1000" dirty="0"/>
              <a:t> </a:t>
            </a:r>
            <a:r>
              <a:rPr lang="ko-KR" altLang="en-US" sz="1000" dirty="0"/>
              <a:t>다운로드한 경로에 </a:t>
            </a:r>
            <a:r>
              <a:rPr lang="en-US" altLang="ko-KR" sz="1000" dirty="0"/>
              <a:t>ls </a:t>
            </a:r>
            <a:r>
              <a:rPr lang="ko-KR" altLang="en-US" sz="1000" dirty="0"/>
              <a:t>를 이용하여 들어간다</a:t>
            </a:r>
            <a:r>
              <a:rPr lang="en-US" altLang="ko-KR" sz="1000" dirty="0"/>
              <a:t>.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3. </a:t>
            </a:r>
            <a:r>
              <a:rPr lang="ko-KR" altLang="en-US" sz="1000" dirty="0"/>
              <a:t>다음 명령어를 입력하여 </a:t>
            </a:r>
            <a:r>
              <a:rPr lang="en-US" altLang="ko-KR" sz="1000" dirty="0"/>
              <a:t>bgpdump </a:t>
            </a:r>
            <a:r>
              <a:rPr lang="ko-KR" altLang="en-US" sz="1000" dirty="0"/>
              <a:t>를 설치한다</a:t>
            </a:r>
            <a:r>
              <a:rPr lang="en-US" altLang="ko-KR" sz="1000" dirty="0"/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dirty="0" err="1">
                <a:solidFill>
                  <a:srgbClr val="00B050"/>
                </a:solidFill>
              </a:rPr>
              <a:t>sudo</a:t>
            </a:r>
            <a:r>
              <a:rPr lang="en-US" altLang="ko-KR" sz="1000" dirty="0">
                <a:solidFill>
                  <a:srgbClr val="00B050"/>
                </a:solidFill>
              </a:rPr>
              <a:t> </a:t>
            </a:r>
            <a:r>
              <a:rPr lang="en-US" altLang="ko-KR" sz="1000" dirty="0" err="1">
                <a:solidFill>
                  <a:srgbClr val="00B050"/>
                </a:solidFill>
              </a:rPr>
              <a:t>dpkg</a:t>
            </a:r>
            <a:r>
              <a:rPr lang="en-US" altLang="ko-KR" sz="1000" dirty="0">
                <a:solidFill>
                  <a:srgbClr val="00B050"/>
                </a:solidFill>
              </a:rPr>
              <a:t> –</a:t>
            </a:r>
            <a:r>
              <a:rPr lang="en-US" altLang="ko-KR" sz="1000" dirty="0" err="1">
                <a:solidFill>
                  <a:srgbClr val="00B050"/>
                </a:solidFill>
              </a:rPr>
              <a:t>i</a:t>
            </a:r>
            <a:r>
              <a:rPr lang="en-US" altLang="ko-KR" sz="1000" dirty="0">
                <a:solidFill>
                  <a:srgbClr val="00B050"/>
                </a:solidFill>
              </a:rPr>
              <a:t> bgpdump_1.6.0-2_amd64.deb </a:t>
            </a:r>
          </a:p>
          <a:p>
            <a:pPr>
              <a:lnSpc>
                <a:spcPct val="140000"/>
              </a:lnSpc>
            </a:pPr>
            <a:endParaRPr lang="en-US" altLang="ko-KR" sz="1000" dirty="0">
              <a:solidFill>
                <a:srgbClr val="00B05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dirty="0">
              <a:solidFill>
                <a:srgbClr val="00B05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dirty="0">
              <a:solidFill>
                <a:srgbClr val="00B05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dirty="0">
              <a:solidFill>
                <a:srgbClr val="00B05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dirty="0">
              <a:solidFill>
                <a:srgbClr val="00B050"/>
              </a:solidFill>
            </a:endParaRPr>
          </a:p>
          <a:p>
            <a:pPr>
              <a:lnSpc>
                <a:spcPct val="140000"/>
              </a:lnSpc>
            </a:pPr>
            <a:r>
              <a:rPr lang="en-US" altLang="ko-KR" sz="1000" dirty="0"/>
              <a:t>4. bgpdump </a:t>
            </a:r>
            <a:r>
              <a:rPr lang="ko-KR" altLang="en-US" sz="1000" dirty="0"/>
              <a:t>를 쳐서 잘 설치되었는지 확인한다</a:t>
            </a:r>
            <a:r>
              <a:rPr lang="en-US" altLang="ko-KR" sz="1000" dirty="0"/>
              <a:t>.</a:t>
            </a:r>
            <a:endParaRPr lang="en-US" altLang="ko-KR" sz="1000" dirty="0">
              <a:solidFill>
                <a:srgbClr val="00B050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FE2EDA8-D8B8-4978-A34B-FB3E864741B4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14ED62BE-78F1-42F1-877D-81A91F71D7C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E7B1C2B-0210-4299-9D18-81E4FAD9888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0" name="화살표: 오른쪽 19">
              <a:hlinkClick r:id="" action="ppaction://noaction"/>
              <a:extLst>
                <a:ext uri="{FF2B5EF4-FFF2-40B4-BE49-F238E27FC236}">
                  <a16:creationId xmlns:a16="http://schemas.microsoft.com/office/drawing/2014/main" id="{72BC4D30-220C-4E9E-937D-E15AAE54B93D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4E85FC0-5988-40D3-8C94-2A8E8FB1FE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339" b="23775"/>
          <a:stretch/>
        </p:blipFill>
        <p:spPr>
          <a:xfrm>
            <a:off x="580444" y="2960670"/>
            <a:ext cx="5214695" cy="33009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7D2DB8D-0520-4571-9BA4-79C619B56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4260" y="2295367"/>
            <a:ext cx="4467849" cy="11336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991284A-478D-4947-B442-937A0ED203C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4208" b="14939"/>
          <a:stretch/>
        </p:blipFill>
        <p:spPr>
          <a:xfrm>
            <a:off x="6349714" y="3585040"/>
            <a:ext cx="5283534" cy="17826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D746132-1C59-4018-A365-FDC5875DB9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2754" y="4506005"/>
            <a:ext cx="5457453" cy="78049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B67231E-263B-4912-970C-EA6E9A018E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2754" y="5800703"/>
            <a:ext cx="5282272" cy="57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42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/Theory/T17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 err="1"/>
              <a:t>소니피쳐스</a:t>
            </a:r>
            <a:r>
              <a:rPr lang="ko-KR" altLang="en-US" dirty="0"/>
              <a:t> 사고 분석</a:t>
            </a:r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652B0E1-CB03-4BD0-A28F-C21D5514A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16" y="1765476"/>
            <a:ext cx="6684507" cy="9463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1D4C5B-2DB0-4BE7-8539-C660CB54CB5A}"/>
              </a:ext>
            </a:extLst>
          </p:cNvPr>
          <p:cNvSpPr txBox="1"/>
          <p:nvPr/>
        </p:nvSpPr>
        <p:spPr>
          <a:xfrm>
            <a:off x="970579" y="1854986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한겨레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C397274-3EFF-4DFC-A1C6-95F242B57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579" y="2472433"/>
            <a:ext cx="5447683" cy="39854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DC724BC-9CF7-4D15-8312-29A129827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004" y="3058573"/>
            <a:ext cx="5337401" cy="28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16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/Theory/T17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 err="1"/>
              <a:t>소니피쳐스</a:t>
            </a:r>
            <a:r>
              <a:rPr lang="ko-KR" altLang="en-US" dirty="0"/>
              <a:t> 사고 분석</a:t>
            </a:r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실행 단추: 문서 10">
            <a:hlinkClick r:id="rId2" action="ppaction://hlinkfile"/>
            <a:extLst>
              <a:ext uri="{FF2B5EF4-FFF2-40B4-BE49-F238E27FC236}">
                <a16:creationId xmlns:a16="http://schemas.microsoft.com/office/drawing/2014/main" id="{0A87003F-377E-45E5-98F2-AA7335F1F4FF}"/>
              </a:ext>
            </a:extLst>
          </p:cNvPr>
          <p:cNvSpPr/>
          <p:nvPr/>
        </p:nvSpPr>
        <p:spPr>
          <a:xfrm>
            <a:off x="997299" y="1979578"/>
            <a:ext cx="520535" cy="513608"/>
          </a:xfrm>
          <a:prstGeom prst="actionButtonDocumen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AB709CD-6627-4EE0-88F3-83C172B18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940" y="1812334"/>
            <a:ext cx="7022120" cy="4545793"/>
          </a:xfrm>
          <a:prstGeom prst="rect">
            <a:avLst/>
          </a:prstGeom>
        </p:spPr>
      </p:pic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id="{23D94D94-2565-4FD6-B505-503FE0CA8383}"/>
              </a:ext>
            </a:extLst>
          </p:cNvPr>
          <p:cNvSpPr txBox="1"/>
          <p:nvPr/>
        </p:nvSpPr>
        <p:spPr>
          <a:xfrm>
            <a:off x="351064" y="2865664"/>
            <a:ext cx="378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https://bgp.he.net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4B80D6-2AA4-4F3C-900D-0DDF834075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1140" y="4665889"/>
            <a:ext cx="447675" cy="2857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F3FC51D-6A72-4563-AF87-6C85B3B3D0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7639" y="4085230"/>
            <a:ext cx="438150" cy="2381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D63999B-0989-4F27-95CE-7F4DF7DB7B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9494" y="5034643"/>
            <a:ext cx="46672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796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/Theory/T17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 err="1"/>
              <a:t>소니피쳐스</a:t>
            </a:r>
            <a:r>
              <a:rPr lang="ko-KR" altLang="en-US" dirty="0"/>
              <a:t> 사고 분석</a:t>
            </a:r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hlinkClick r:id="rId2"/>
            <a:extLst>
              <a:ext uri="{FF2B5EF4-FFF2-40B4-BE49-F238E27FC236}">
                <a16:creationId xmlns:a16="http://schemas.microsoft.com/office/drawing/2014/main" id="{23D94D94-2565-4FD6-B505-503FE0CA8383}"/>
              </a:ext>
            </a:extLst>
          </p:cNvPr>
          <p:cNvSpPr txBox="1"/>
          <p:nvPr/>
        </p:nvSpPr>
        <p:spPr>
          <a:xfrm>
            <a:off x="709321" y="1921912"/>
            <a:ext cx="448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http://archive.routeviews.org/bgpdata/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15934D-A3C0-49D9-8AC6-54DAC282AB02}"/>
              </a:ext>
            </a:extLst>
          </p:cNvPr>
          <p:cNvSpPr txBox="1"/>
          <p:nvPr/>
        </p:nvSpPr>
        <p:spPr>
          <a:xfrm>
            <a:off x="7405470" y="5292213"/>
            <a:ext cx="3389974" cy="433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/>
              <a:t>br</a:t>
            </a:r>
            <a:r>
              <a:rPr lang="en-US" altLang="ko-KR" sz="1600" b="1" dirty="0"/>
              <a:t>=`bgpdump -m $f</a:t>
            </a:r>
            <a:endParaRPr lang="ko-KR" alt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E3CA4F-E852-4EA6-B0A4-2F45CBB232C5}"/>
              </a:ext>
            </a:extLst>
          </p:cNvPr>
          <p:cNvSpPr txBox="1"/>
          <p:nvPr/>
        </p:nvSpPr>
        <p:spPr>
          <a:xfrm>
            <a:off x="1669162" y="3177665"/>
            <a:ext cx="3389974" cy="433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| grep 131279</a:t>
            </a:r>
            <a:endParaRPr lang="ko-KR" alt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C2C4D5-AA42-40C5-8288-8FFCCCD6DAAC}"/>
              </a:ext>
            </a:extLst>
          </p:cNvPr>
          <p:cNvSpPr txBox="1"/>
          <p:nvPr/>
        </p:nvSpPr>
        <p:spPr>
          <a:xfrm>
            <a:off x="1050933" y="4717311"/>
            <a:ext cx="3389974" cy="433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| awk -F "|" '{print $3}'</a:t>
            </a:r>
            <a:endParaRPr lang="ko-KR" alt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443BA4-B047-405C-8DE5-2A26A4095CEB}"/>
              </a:ext>
            </a:extLst>
          </p:cNvPr>
          <p:cNvSpPr txBox="1"/>
          <p:nvPr/>
        </p:nvSpPr>
        <p:spPr>
          <a:xfrm>
            <a:off x="3064790" y="5665253"/>
            <a:ext cx="3389974" cy="433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| sort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453A1C-4013-4D8A-B265-A9928EFA27AE}"/>
              </a:ext>
            </a:extLst>
          </p:cNvPr>
          <p:cNvSpPr txBox="1"/>
          <p:nvPr/>
        </p:nvSpPr>
        <p:spPr>
          <a:xfrm>
            <a:off x="5192486" y="4497765"/>
            <a:ext cx="3389974" cy="433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| uniq -c</a:t>
            </a:r>
            <a:endParaRPr lang="ko-KR" alt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CE8BA6-EB4E-466B-8207-2BA2A4125C5C}"/>
              </a:ext>
            </a:extLst>
          </p:cNvPr>
          <p:cNvSpPr txBox="1"/>
          <p:nvPr/>
        </p:nvSpPr>
        <p:spPr>
          <a:xfrm>
            <a:off x="6014819" y="3105179"/>
            <a:ext cx="3389974" cy="433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&gt;&gt;../result.csv</a:t>
            </a:r>
            <a:endParaRPr lang="ko-KR" alt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295DD6-61B5-4273-8360-FE1BC1798821}"/>
              </a:ext>
            </a:extLst>
          </p:cNvPr>
          <p:cNvSpPr txBox="1"/>
          <p:nvPr/>
        </p:nvSpPr>
        <p:spPr>
          <a:xfrm>
            <a:off x="8077662" y="3745197"/>
            <a:ext cx="3389974" cy="433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| sed 'N;s/\n/ /'`</a:t>
            </a:r>
            <a:endParaRPr lang="ko-KR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9B47F9-801E-4BC0-8B53-830697A475F5}"/>
              </a:ext>
            </a:extLst>
          </p:cNvPr>
          <p:cNvSpPr txBox="1"/>
          <p:nvPr/>
        </p:nvSpPr>
        <p:spPr>
          <a:xfrm>
            <a:off x="5059136" y="1921912"/>
            <a:ext cx="537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=&gt;  2014/12/23   </a:t>
            </a:r>
            <a:r>
              <a:rPr lang="en-US" altLang="ko-KR" dirty="0"/>
              <a:t>BGP log</a:t>
            </a:r>
            <a:r>
              <a:rPr lang="ko-KR" altLang="en-US" dirty="0"/>
              <a:t> </a:t>
            </a:r>
            <a:r>
              <a:rPr lang="en-US" altLang="ko-KR" dirty="0"/>
              <a:t>download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398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  <p:bldP spid="19" grpId="0" animBg="1"/>
      <p:bldP spid="20" grpId="0" animBg="1"/>
      <p:bldP spid="21" grpId="0" animBg="1"/>
      <p:bldP spid="2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1286</Words>
  <Application>Microsoft Office PowerPoint</Application>
  <PresentationFormat>와이드스크린</PresentationFormat>
  <Paragraphs>364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Office 테마</vt:lpstr>
      <vt:lpstr>국방 사이버 보안</vt:lpstr>
      <vt:lpstr>/Environ/WSL2  WSL2 란?</vt:lpstr>
      <vt:lpstr>/Environ/WSL2  WSL2 설치</vt:lpstr>
      <vt:lpstr>PowerPoint 프레젠테이션</vt:lpstr>
      <vt:lpstr>PowerPoint 프레젠테이션</vt:lpstr>
      <vt:lpstr>/Environ/WSLOfflinePackageInstall   WSL 패키지 오프라인 설치(bgpdump)</vt:lpstr>
      <vt:lpstr>/Theory/T17   소니피쳐스 사고 분석</vt:lpstr>
      <vt:lpstr>/Theory/T17   소니피쳐스 사고 분석</vt:lpstr>
      <vt:lpstr>/Theory/T17   소니피쳐스 사고 분석</vt:lpstr>
      <vt:lpstr>/Theory/T17   국방사이버보안_기말과제</vt:lpstr>
      <vt:lpstr>/Training/Unit/Web/1  1. SQL Injection 공격/방어 - 대응</vt:lpstr>
      <vt:lpstr>PowerPoint 프레젠테이션</vt:lpstr>
      <vt:lpstr>PowerPoint 프레젠테이션</vt:lpstr>
      <vt:lpstr>/Training/Unit/Web/2  2. 취약점 직접 객체 참조</vt:lpstr>
      <vt:lpstr>PowerPoint 프레젠테이션</vt:lpstr>
      <vt:lpstr>PowerPoint 프레젠테이션</vt:lpstr>
      <vt:lpstr>/Training/Unit/Web/2  2. 취약점 직접 객체 참조 - 대응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국방 사이버 보안</dc:title>
  <dc:creator>arizona95</dc:creator>
  <cp:lastModifiedBy>arizona95</cp:lastModifiedBy>
  <cp:revision>10</cp:revision>
  <dcterms:created xsi:type="dcterms:W3CDTF">2021-04-12T00:34:48Z</dcterms:created>
  <dcterms:modified xsi:type="dcterms:W3CDTF">2021-06-02T00:22:58Z</dcterms:modified>
</cp:coreProperties>
</file>